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6858000" cx="12192000"/>
  <p:notesSz cx="6858000" cy="9144000"/>
  <p:embeddedFontLst>
    <p:embeddedFont>
      <p:font typeface="Arial Narrow"/>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1" roundtripDataSignature="AMtx7mgQpwpg49opYn0AKMIWn4mHOibYI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Ho-Yu Li"/>
  <p:cmAuthor clrIdx="1" id="1" initials="" lastIdx="2" name="Yansiyu Pan"/>
  <p:cmAuthor clrIdx="2" id="2" initials="" lastIdx="1" name="Hoyu L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ArialNarrow-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ArialNarrow-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ArialNarrow-italic.fntdata"/><Relationship Id="rId14" Type="http://schemas.openxmlformats.org/officeDocument/2006/relationships/slide" Target="slides/slide8.xml"/><Relationship Id="rId58" Type="http://schemas.openxmlformats.org/officeDocument/2006/relationships/font" Target="fonts/ArialNarrow-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20-03-10T20:55:43.207">
    <p:pos x="720" y="-89"/>
    <p:text>This template makes lots of space for the title but limits space for content</p:text>
    <p:extLst>
      <p:ext uri="{C676402C-5697-4E1C-873F-D02D1690AC5C}">
        <p15:threadingInfo timeZoneBias="0"/>
      </p:ext>
      <p:ext uri="http://customooxmlschemas.google.com/">
        <go:slidesCustomData xmlns:go="http://customooxmlschemas.google.com/" commentPostId="AAAAGSMdG8c"/>
      </p:ext>
    </p:extLst>
  </p:cm>
  <p:cm authorId="1" idx="1" dt="2020-03-10T20:54:27.739">
    <p:pos x="720" y="-89"/>
    <p:text>我把那根线往上拖了 应该就好很多了！</p:text>
    <p:extLst>
      <p:ext uri="{C676402C-5697-4E1C-873F-D02D1690AC5C}">
        <p15:threadingInfo timeZoneBias="0">
          <p15:parentCm authorId="0" idx="1"/>
        </p15:threadingInfo>
      </p:ext>
      <p:ext uri="http://customooxmlschemas.google.com/">
        <go:slidesCustomData xmlns:go="http://customooxmlschemas.google.com/" commentPostId="AAAAJMOrb8o"/>
      </p:ext>
    </p:extLst>
  </p:cm>
  <p:cm authorId="1" idx="2" dt="2020-03-10T20:54:40.944">
    <p:pos x="720" y="-89"/>
    <p:text>你点 View Master 就可以直接调</p:text>
    <p:extLst>
      <p:ext uri="{C676402C-5697-4E1C-873F-D02D1690AC5C}">
        <p15:threadingInfo timeZoneBias="0">
          <p15:parentCm authorId="0" idx="1"/>
        </p15:threadingInfo>
      </p:ext>
      <p:ext uri="http://customooxmlschemas.google.com/">
        <go:slidesCustomData xmlns:go="http://customooxmlschemas.google.com/" commentPostId="AAAAJMOrb8s"/>
      </p:ext>
    </p:extLst>
  </p:cm>
  <p:cm authorId="2" idx="1" dt="2020-03-10T20:55:43.207">
    <p:pos x="720" y="-89"/>
    <p:text>ok</p:text>
    <p:extLst>
      <p:ext uri="{C676402C-5697-4E1C-873F-D02D1690AC5C}">
        <p15:threadingInfo timeZoneBias="0">
          <p15:parentCm authorId="0" idx="1"/>
        </p15:threadingInfo>
      </p:ext>
      <p:ext uri="http://customooxmlschemas.google.com/">
        <go:slidesCustomData xmlns:go="http://customooxmlschemas.google.com/" commentPostId="AAAAJMOrb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ammar111/youtube-trending-videos-analysis#How-many-trending-videos-have-their-commets-disabled?"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712925d74f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Tags - gives you an understanding of video content </a:t>
            </a:r>
            <a:endParaRPr/>
          </a:p>
          <a:p>
            <a:pPr indent="0" lvl="0" marL="0" rtl="0" algn="l">
              <a:spcBef>
                <a:spcPts val="0"/>
              </a:spcBef>
              <a:spcAft>
                <a:spcPts val="0"/>
              </a:spcAft>
              <a:buNone/>
            </a:pPr>
            <a:r>
              <a:rPr lang="en-US"/>
              <a:t>rhett and link, logan paul - youtube comedians </a:t>
            </a:r>
            <a:endParaRPr/>
          </a:p>
        </p:txBody>
      </p:sp>
      <p:sp>
        <p:nvSpPr>
          <p:cNvPr id="246" name="Google Shape;246;g712925d74f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712925d74f_1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Top 10 most viewed videos in UK </a:t>
            </a:r>
            <a:endParaRPr/>
          </a:p>
          <a:p>
            <a:pPr indent="0" lvl="0" marL="0" rtl="0" algn="l">
              <a:spcBef>
                <a:spcPts val="0"/>
              </a:spcBef>
              <a:spcAft>
                <a:spcPts val="0"/>
              </a:spcAft>
              <a:buNone/>
            </a:pPr>
            <a:r>
              <a:rPr lang="en-US"/>
              <a:t>Top video has more than 420 million views, which is 3 times that of Canada. And all the top 10 videos have more views compared to the top 10 in Canada. </a:t>
            </a:r>
            <a:endParaRPr/>
          </a:p>
          <a:p>
            <a:pPr indent="0" lvl="0" marL="0" rtl="0" algn="l">
              <a:spcBef>
                <a:spcPts val="0"/>
              </a:spcBef>
              <a:spcAft>
                <a:spcPts val="0"/>
              </a:spcAft>
              <a:buClr>
                <a:schemeClr val="dk1"/>
              </a:buClr>
              <a:buSzPts val="1100"/>
              <a:buFont typeface="Arial"/>
              <a:buNone/>
            </a:pPr>
            <a:r>
              <a:rPr lang="en-US"/>
              <a:t>Can see repetitions in the most viewed videos, meaning that the same videos can trend across different countries. </a:t>
            </a:r>
            <a:endParaRPr/>
          </a:p>
          <a:p>
            <a:pPr indent="0" lvl="0" marL="0" rtl="0" algn="l">
              <a:spcBef>
                <a:spcPts val="0"/>
              </a:spcBef>
              <a:spcAft>
                <a:spcPts val="0"/>
              </a:spcAft>
              <a:buClr>
                <a:schemeClr val="dk1"/>
              </a:buClr>
              <a:buSzPts val="1100"/>
              <a:buFont typeface="Arial"/>
              <a:buNone/>
            </a:pPr>
            <a:r>
              <a:rPr lang="en-US"/>
              <a:t>All are music videos, and 6 of them are spanish songs. </a:t>
            </a:r>
            <a:endParaRPr/>
          </a:p>
        </p:txBody>
      </p:sp>
      <p:sp>
        <p:nvSpPr>
          <p:cNvPr id="255" name="Google Shape;255;g712925d74f_1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712925d74f_1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g712925d74f_1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712925d74f_1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Top 10 most viewed videos in US</a:t>
            </a:r>
            <a:endParaRPr/>
          </a:p>
          <a:p>
            <a:pPr indent="0" lvl="0" marL="0" rtl="0" algn="l">
              <a:spcBef>
                <a:spcPts val="0"/>
              </a:spcBef>
              <a:spcAft>
                <a:spcPts val="0"/>
              </a:spcAft>
              <a:buClr>
                <a:schemeClr val="dk1"/>
              </a:buClr>
              <a:buSzPts val="1100"/>
              <a:buFont typeface="Arial"/>
              <a:buNone/>
            </a:pPr>
            <a:r>
              <a:rPr lang="en-US"/>
              <a:t>Top video has around 230 million views. And the other top 10 videos have views in the 100 to 150 million range. less than UK but more than CA</a:t>
            </a:r>
            <a:endParaRPr/>
          </a:p>
          <a:p>
            <a:pPr indent="0" lvl="0" marL="0" rtl="0" algn="l">
              <a:spcBef>
                <a:spcPts val="0"/>
              </a:spcBef>
              <a:spcAft>
                <a:spcPts val="0"/>
              </a:spcAft>
              <a:buClr>
                <a:schemeClr val="dk1"/>
              </a:buClr>
              <a:buSzPts val="1100"/>
              <a:buFont typeface="Arial"/>
              <a:buNone/>
            </a:pPr>
            <a:r>
              <a:rPr lang="en-US"/>
              <a:t>Again, we see repetitions in the most viewed videos with both Canada and UK. </a:t>
            </a:r>
            <a:endParaRPr/>
          </a:p>
          <a:p>
            <a:pPr indent="0" lvl="0" marL="0" rtl="0" algn="l">
              <a:spcBef>
                <a:spcPts val="0"/>
              </a:spcBef>
              <a:spcAft>
                <a:spcPts val="0"/>
              </a:spcAft>
              <a:buClr>
                <a:schemeClr val="dk1"/>
              </a:buClr>
              <a:buSzPts val="1100"/>
              <a:buFont typeface="Arial"/>
              <a:buNone/>
            </a:pPr>
            <a:r>
              <a:rPr lang="en-US"/>
              <a:t>All are music videos except one (movie trailer). </a:t>
            </a:r>
            <a:endParaRPr/>
          </a:p>
        </p:txBody>
      </p:sp>
      <p:sp>
        <p:nvSpPr>
          <p:cNvPr id="271" name="Google Shape;271;g712925d74f_1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712925d74f_1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tags we didn’t see before - makeup tutorial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titles - aside then music videos and trailers which also trend in other countries, we see super bowl and makeup tutorial trending.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8" name="Google Shape;278;g712925d74f_1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814655df7f_4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left hand side: US  - top categories are entertainment, music, howto and style </a:t>
            </a:r>
            <a:endParaRPr/>
          </a:p>
          <a:p>
            <a:pPr indent="0" lvl="0" marL="0" rtl="0" algn="l">
              <a:spcBef>
                <a:spcPts val="0"/>
              </a:spcBef>
              <a:spcAft>
                <a:spcPts val="0"/>
              </a:spcAft>
              <a:buNone/>
            </a:pPr>
            <a:r>
              <a:rPr lang="en-US"/>
              <a:t>top right: Canada - top categories are entertainment, news&amp;politics, people &amp; blogs </a:t>
            </a:r>
            <a:endParaRPr/>
          </a:p>
          <a:p>
            <a:pPr indent="0" lvl="0" marL="0" rtl="0" algn="l">
              <a:spcBef>
                <a:spcPts val="0"/>
              </a:spcBef>
              <a:spcAft>
                <a:spcPts val="0"/>
              </a:spcAft>
              <a:buNone/>
            </a:pPr>
            <a:r>
              <a:rPr lang="en-US"/>
              <a:t>bottom </a:t>
            </a:r>
            <a:r>
              <a:rPr lang="en-US"/>
              <a:t>right</a:t>
            </a:r>
            <a:r>
              <a:rPr lang="en-US"/>
              <a:t>: UK - top categories are music, entertainment, people and blogs</a:t>
            </a:r>
            <a:endParaRPr/>
          </a:p>
        </p:txBody>
      </p:sp>
      <p:sp>
        <p:nvSpPr>
          <p:cNvPr id="287" name="Google Shape;287;g814655df7f_4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814655df7f_4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left hand side: US  - </a:t>
            </a:r>
            <a:endParaRPr/>
          </a:p>
          <a:p>
            <a:pPr indent="0" lvl="0" marL="0" rtl="0" algn="l">
              <a:spcBef>
                <a:spcPts val="0"/>
              </a:spcBef>
              <a:spcAft>
                <a:spcPts val="0"/>
              </a:spcAft>
              <a:buClr>
                <a:schemeClr val="dk1"/>
              </a:buClr>
              <a:buSzPts val="1100"/>
              <a:buFont typeface="Arial"/>
              <a:buNone/>
            </a:pPr>
            <a:r>
              <a:rPr lang="en-US"/>
              <a:t>top right: Canada - shortest trending duration - within one week  </a:t>
            </a:r>
            <a:endParaRPr/>
          </a:p>
          <a:p>
            <a:pPr indent="0" lvl="0" marL="0" rtl="0" algn="l">
              <a:spcBef>
                <a:spcPts val="0"/>
              </a:spcBef>
              <a:spcAft>
                <a:spcPts val="0"/>
              </a:spcAft>
              <a:buNone/>
            </a:pPr>
            <a:r>
              <a:rPr lang="en-US"/>
              <a:t>bottom right: UK - longest trending duration </a:t>
            </a:r>
            <a:endParaRPr/>
          </a:p>
        </p:txBody>
      </p:sp>
      <p:sp>
        <p:nvSpPr>
          <p:cNvPr id="299" name="Google Shape;299;g814655df7f_4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712925d74f_1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12925d74f_1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Change to correlation heatmap between 3 countries </a:t>
            </a:r>
            <a:endParaRPr/>
          </a:p>
        </p:txBody>
      </p:sp>
      <p:sp>
        <p:nvSpPr>
          <p:cNvPr id="312" name="Google Shape;312;g712925d74f_1_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712925d74f_5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712925d74f_5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Left: heatmap of correlation between countries </a:t>
            </a:r>
            <a:endParaRPr/>
          </a:p>
          <a:p>
            <a:pPr indent="0" lvl="0" marL="0" rtl="0" algn="l">
              <a:spcBef>
                <a:spcPts val="0"/>
              </a:spcBef>
              <a:spcAft>
                <a:spcPts val="0"/>
              </a:spcAft>
              <a:buNone/>
            </a:pPr>
            <a:r>
              <a:rPr lang="en-US"/>
              <a:t>videos in UK and US have the highest correlation while videos in CA and UK have the least correlation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Right: top 5 videos with the longest combined trending duration - the highest total number of days on trending boards across 3 countries</a:t>
            </a:r>
            <a:endParaRPr/>
          </a:p>
          <a:p>
            <a:pPr indent="0" lvl="0" marL="0" rtl="0" algn="l">
              <a:spcBef>
                <a:spcPts val="0"/>
              </a:spcBef>
              <a:spcAft>
                <a:spcPts val="0"/>
              </a:spcAft>
              <a:buNone/>
            </a:pPr>
            <a:r>
              <a:rPr lang="en-US"/>
              <a:t>89% of videos trended in more than 1 country, suggesting an more multilateral viewership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a:t>
            </a:r>
            <a:endParaRPr/>
          </a:p>
        </p:txBody>
      </p:sp>
      <p:sp>
        <p:nvSpPr>
          <p:cNvPr id="322" name="Google Shape;322;g712925d74f_5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712925d74f_1_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UK has the highest average views, likes, dislikes and comment_count: highest viewership and most engagement </a:t>
            </a:r>
            <a:endParaRPr/>
          </a:p>
          <a:p>
            <a:pPr indent="0" lvl="0" marL="0" rtl="0" algn="l">
              <a:spcBef>
                <a:spcPts val="0"/>
              </a:spcBef>
              <a:spcAft>
                <a:spcPts val="0"/>
              </a:spcAft>
              <a:buNone/>
            </a:pPr>
            <a:r>
              <a:rPr lang="en-US"/>
              <a:t>followed by US, then CA. </a:t>
            </a:r>
            <a:endParaRPr/>
          </a:p>
          <a:p>
            <a:pPr indent="0" lvl="0" marL="0" rtl="0" algn="l">
              <a:spcBef>
                <a:spcPts val="0"/>
              </a:spcBef>
              <a:spcAft>
                <a:spcPts val="0"/>
              </a:spcAft>
              <a:buNone/>
            </a:pPr>
            <a:r>
              <a:t/>
            </a:r>
            <a:endParaRPr/>
          </a:p>
        </p:txBody>
      </p:sp>
      <p:sp>
        <p:nvSpPr>
          <p:cNvPr id="332" name="Google Shape;332;g712925d74f_1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5"/>
              </a:buClr>
              <a:buSzPts val="1200"/>
              <a:buFont typeface="Calibri"/>
              <a:buNone/>
            </a:pPr>
            <a:r>
              <a:rPr lang="en-US" sz="1200">
                <a:solidFill>
                  <a:schemeClr val="accent5"/>
                </a:solidFill>
              </a:rPr>
              <a:t>We can see that the number of trending videos published on Sunday and Saturday are noticeably less than the number of trending videos published on other days of the week.</a:t>
            </a:r>
            <a:endParaRPr/>
          </a:p>
          <a:p>
            <a:pPr indent="0" lvl="0" marL="0" rtl="0" algn="l">
              <a:spcBef>
                <a:spcPts val="0"/>
              </a:spcBef>
              <a:spcAft>
                <a:spcPts val="0"/>
              </a:spcAft>
              <a:buNone/>
            </a:pPr>
            <a:r>
              <a:t/>
            </a:r>
            <a:endParaRPr/>
          </a:p>
        </p:txBody>
      </p:sp>
      <p:sp>
        <p:nvSpPr>
          <p:cNvPr id="365" name="Google Shape;36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7144f58fe1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7144f58fe1_1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We can see that the period between 2PM and 7PM, peaking between 4PM and 5PM, had the largest number of trending videos. We notice also that the period between 6AM and 7AM has the smallest number of trending videos.</a:t>
            </a:r>
            <a:endParaRPr/>
          </a:p>
          <a:p>
            <a:pPr indent="0" lvl="0" marL="0" rtl="0" algn="l">
              <a:spcBef>
                <a:spcPts val="0"/>
              </a:spcBef>
              <a:spcAft>
                <a:spcPts val="0"/>
              </a:spcAft>
              <a:buNone/>
            </a:pPr>
            <a:r>
              <a:t/>
            </a:r>
            <a:endParaRPr/>
          </a:p>
        </p:txBody>
      </p:sp>
      <p:sp>
        <p:nvSpPr>
          <p:cNvPr id="375" name="Google Shape;375;g7144f58fe1_1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solidFill>
                  <a:srgbClr val="FEFEFE"/>
                </a:solidFill>
                <a:latin typeface="Arial"/>
                <a:ea typeface="Arial"/>
                <a:cs typeface="Arial"/>
                <a:sym typeface="Arial"/>
              </a:rPr>
              <a:t>There are 17 different categories.</a:t>
            </a:r>
            <a:endParaRPr>
              <a:solidFill>
                <a:srgbClr val="FEFEFE"/>
              </a:solidFill>
              <a:latin typeface="Arial"/>
              <a:ea typeface="Arial"/>
              <a:cs typeface="Arial"/>
              <a:sym typeface="Arial"/>
            </a:endParaRPr>
          </a:p>
          <a:p>
            <a:pPr indent="0" lvl="0" marL="0" rtl="0" algn="l">
              <a:lnSpc>
                <a:spcPct val="100000"/>
              </a:lnSpc>
              <a:spcBef>
                <a:spcPts val="1400"/>
              </a:spcBef>
              <a:spcAft>
                <a:spcPts val="0"/>
              </a:spcAft>
              <a:buNone/>
            </a:pPr>
            <a:r>
              <a:rPr lang="en-US">
                <a:solidFill>
                  <a:srgbClr val="000000"/>
                </a:solidFill>
                <a:latin typeface="Arial"/>
                <a:ea typeface="Arial"/>
                <a:cs typeface="Arial"/>
                <a:sym typeface="Arial"/>
              </a:rPr>
              <a:t>We see that the Entertainment category contains the largest number of trending videos among other categories: around 30,000 videos, followed by Music category with around 6,200 videos, followed by Howto &amp; Style category with around 4,100 videos, and so on.</a:t>
            </a:r>
            <a:endParaRPr>
              <a:solidFill>
                <a:srgbClr val="000000"/>
              </a:solidFill>
            </a:endParaRPr>
          </a:p>
        </p:txBody>
      </p:sp>
      <p:sp>
        <p:nvSpPr>
          <p:cNvPr id="404" name="Google Shape;40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712925d74f_2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712925d74f_2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g712925d74f_2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7144f5951f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7144f5951f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g7144f5951f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712925d74f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g712925d74f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712925d74f_4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712925d74f_4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g712925d74f_4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712925d74f_2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712925d74f_2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g712925d74f_2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712925d74f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000">
                <a:highlight>
                  <a:schemeClr val="lt1"/>
                </a:highlight>
              </a:rPr>
              <a:t>Prevent data leakage</a:t>
            </a:r>
            <a:endParaRPr sz="1000">
              <a:highlight>
                <a:schemeClr val="lt1"/>
              </a:highlight>
            </a:endParaRPr>
          </a:p>
          <a:p>
            <a:pPr indent="0" lvl="0" marL="0" rtl="0" algn="l">
              <a:spcBef>
                <a:spcPts val="0"/>
              </a:spcBef>
              <a:spcAft>
                <a:spcPts val="0"/>
              </a:spcAft>
              <a:buClr>
                <a:schemeClr val="dk1"/>
              </a:buClr>
              <a:buSzPts val="1100"/>
              <a:buFont typeface="Arial"/>
              <a:buNone/>
            </a:pPr>
            <a:r>
              <a:t/>
            </a:r>
            <a:endParaRPr sz="1000">
              <a:highlight>
                <a:schemeClr val="lt1"/>
              </a:highlight>
            </a:endParaRPr>
          </a:p>
          <a:p>
            <a:pPr indent="0" lvl="0" marL="0" rtl="0" algn="l">
              <a:spcBef>
                <a:spcPts val="0"/>
              </a:spcBef>
              <a:spcAft>
                <a:spcPts val="0"/>
              </a:spcAft>
              <a:buClr>
                <a:schemeClr val="dk1"/>
              </a:buClr>
              <a:buSzPts val="1100"/>
              <a:buFont typeface="Arial"/>
              <a:buNone/>
            </a:pPr>
            <a:r>
              <a:rPr lang="en-US" sz="1000">
                <a:highlight>
                  <a:schemeClr val="lt1"/>
                </a:highlight>
              </a:rPr>
              <a:t>Train test split</a:t>
            </a:r>
            <a:endParaRPr sz="1000">
              <a:highlight>
                <a:schemeClr val="lt1"/>
              </a:highlight>
            </a:endParaRPr>
          </a:p>
          <a:p>
            <a:pPr indent="0" lvl="0" marL="0" rtl="0" algn="l">
              <a:spcBef>
                <a:spcPts val="0"/>
              </a:spcBef>
              <a:spcAft>
                <a:spcPts val="0"/>
              </a:spcAft>
              <a:buClr>
                <a:schemeClr val="dk1"/>
              </a:buClr>
              <a:buSzPts val="1100"/>
              <a:buFont typeface="Arial"/>
              <a:buNone/>
            </a:pPr>
            <a:r>
              <a:t/>
            </a:r>
            <a:endParaRPr sz="1000">
              <a:highlight>
                <a:schemeClr val="lt1"/>
              </a:highlight>
            </a:endParaRPr>
          </a:p>
          <a:p>
            <a:pPr indent="0" lvl="0" marL="0" rtl="0" algn="l">
              <a:spcBef>
                <a:spcPts val="0"/>
              </a:spcBef>
              <a:spcAft>
                <a:spcPts val="0"/>
              </a:spcAft>
              <a:buClr>
                <a:schemeClr val="dk1"/>
              </a:buClr>
              <a:buSzPts val="1100"/>
              <a:buFont typeface="Arial"/>
              <a:buNone/>
            </a:pPr>
            <a:r>
              <a:rPr lang="en-US" sz="1000">
                <a:highlight>
                  <a:schemeClr val="lt1"/>
                </a:highlight>
              </a:rPr>
              <a:t>Standardization</a:t>
            </a:r>
            <a:endParaRPr sz="1000">
              <a:highlight>
                <a:schemeClr val="lt1"/>
              </a:highlight>
            </a:endParaRPr>
          </a:p>
          <a:p>
            <a:pPr indent="0" lvl="0" marL="0" rtl="0" algn="l">
              <a:spcBef>
                <a:spcPts val="0"/>
              </a:spcBef>
              <a:spcAft>
                <a:spcPts val="0"/>
              </a:spcAft>
              <a:buClr>
                <a:schemeClr val="dk1"/>
              </a:buClr>
              <a:buSzPts val="1100"/>
              <a:buFont typeface="Arial"/>
              <a:buNone/>
            </a:pPr>
            <a:r>
              <a:t/>
            </a:r>
            <a:endParaRPr sz="1000">
              <a:highlight>
                <a:schemeClr val="lt1"/>
              </a:highlight>
            </a:endParaRPr>
          </a:p>
          <a:p>
            <a:pPr indent="0" lvl="0" marL="0" rtl="0" algn="l">
              <a:spcBef>
                <a:spcPts val="0"/>
              </a:spcBef>
              <a:spcAft>
                <a:spcPts val="0"/>
              </a:spcAft>
              <a:buClr>
                <a:schemeClr val="dk1"/>
              </a:buClr>
              <a:buSzPts val="1100"/>
              <a:buFont typeface="Arial"/>
              <a:buNone/>
            </a:pPr>
            <a:r>
              <a:rPr lang="en-US" sz="1000">
                <a:highlight>
                  <a:schemeClr val="lt1"/>
                </a:highlight>
              </a:rPr>
              <a:t>PCA: we chose 95% explained variance ratio as the threshold and kept 38 principal components for modeling</a:t>
            </a:r>
            <a:endParaRPr sz="1000">
              <a:highlight>
                <a:schemeClr val="lt1"/>
              </a:highlight>
            </a:endParaRPr>
          </a:p>
          <a:p>
            <a:pPr indent="0" lvl="0" marL="0" rtl="0" algn="l">
              <a:spcBef>
                <a:spcPts val="0"/>
              </a:spcBef>
              <a:spcAft>
                <a:spcPts val="0"/>
              </a:spcAft>
              <a:buClr>
                <a:schemeClr val="dk1"/>
              </a:buClr>
              <a:buSzPts val="1100"/>
              <a:buFont typeface="Arial"/>
              <a:buNone/>
            </a:pPr>
            <a:r>
              <a:t/>
            </a:r>
            <a:endParaRPr sz="1000">
              <a:highlight>
                <a:schemeClr val="lt1"/>
              </a:highlight>
            </a:endParaRPr>
          </a:p>
          <a:p>
            <a:pPr indent="0" lvl="0" marL="0" rtl="0" algn="l">
              <a:spcBef>
                <a:spcPts val="0"/>
              </a:spcBef>
              <a:spcAft>
                <a:spcPts val="0"/>
              </a:spcAft>
              <a:buClr>
                <a:schemeClr val="dk1"/>
              </a:buClr>
              <a:buSzPts val="1100"/>
              <a:buFont typeface="Arial"/>
              <a:buNone/>
            </a:pPr>
            <a:r>
              <a:rPr lang="en-US" sz="1000">
                <a:highlight>
                  <a:schemeClr val="lt1"/>
                </a:highlight>
              </a:rPr>
              <a:t>oversampling: to balance the classes, we performed ADASYN oversampling technique</a:t>
            </a:r>
            <a:endParaRPr sz="1000">
              <a:highlight>
                <a:schemeClr val="lt1"/>
              </a:highlight>
            </a:endParaRPr>
          </a:p>
          <a:p>
            <a:pPr indent="0" lvl="0" marL="0" rtl="0" algn="l">
              <a:spcBef>
                <a:spcPts val="0"/>
              </a:spcBef>
              <a:spcAft>
                <a:spcPts val="0"/>
              </a:spcAft>
              <a:buClr>
                <a:schemeClr val="dk1"/>
              </a:buClr>
              <a:buSzPts val="1100"/>
              <a:buFont typeface="Arial"/>
              <a:buNone/>
            </a:pPr>
            <a:r>
              <a:rPr lang="en-US" sz="1000">
                <a:solidFill>
                  <a:schemeClr val="dk1"/>
                </a:solidFill>
                <a:highlight>
                  <a:schemeClr val="lt1"/>
                </a:highlight>
              </a:rPr>
              <a:t>ADASYN: It’s an improved version of Smote. What it does is same as SMOTE just with a minor improvement. After creating those sample it adds a random small values to the points thus making it more realistic. In other words instead of all the sample being linearly correlated to the parent they have a little more variance in them i.e they are bit scattered.</a:t>
            </a:r>
            <a:endParaRPr sz="10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000">
              <a:highlight>
                <a:schemeClr val="lt1"/>
              </a:highlight>
            </a:endParaRPr>
          </a:p>
          <a:p>
            <a:pPr indent="0" lvl="0" marL="0" rtl="0" algn="l">
              <a:spcBef>
                <a:spcPts val="0"/>
              </a:spcBef>
              <a:spcAft>
                <a:spcPts val="0"/>
              </a:spcAft>
              <a:buClr>
                <a:schemeClr val="dk1"/>
              </a:buClr>
              <a:buSzPts val="1100"/>
              <a:buFont typeface="Arial"/>
              <a:buNone/>
            </a:pPr>
            <a:r>
              <a:rPr lang="en-US" sz="1000">
                <a:highlight>
                  <a:schemeClr val="lt1"/>
                </a:highlight>
              </a:rPr>
              <a:t>Modeling: tried 8 different models to compare their performance</a:t>
            </a:r>
            <a:endParaRPr sz="1000">
              <a:highlight>
                <a:schemeClr val="lt1"/>
              </a:highlight>
            </a:endParaRPr>
          </a:p>
          <a:p>
            <a:pPr indent="0" lvl="0" marL="0" rtl="0" algn="l">
              <a:spcBef>
                <a:spcPts val="0"/>
              </a:spcBef>
              <a:spcAft>
                <a:spcPts val="0"/>
              </a:spcAft>
              <a:buClr>
                <a:schemeClr val="dk1"/>
              </a:buClr>
              <a:buSzPts val="1100"/>
              <a:buFont typeface="Arial"/>
              <a:buNone/>
            </a:pPr>
            <a:r>
              <a:rPr lang="en-US" sz="1000">
                <a:solidFill>
                  <a:schemeClr val="dk1"/>
                </a:solidFill>
                <a:highlight>
                  <a:schemeClr val="lt1"/>
                </a:highlight>
              </a:rPr>
              <a:t>Why not using SVM:  </a:t>
            </a:r>
            <a:r>
              <a:rPr lang="en-US" sz="1000">
                <a:solidFill>
                  <a:srgbClr val="242729"/>
                </a:solidFill>
                <a:highlight>
                  <a:srgbClr val="FFFFFF"/>
                </a:highlight>
              </a:rPr>
              <a:t>The fit time complexity is more than quadratic with the number of samples which makes it hard to scale to dataset with more than a couple of 10000 samples.</a:t>
            </a:r>
            <a:endParaRPr sz="1000">
              <a:highlight>
                <a:schemeClr val="lt1"/>
              </a:highlight>
            </a:endParaRPr>
          </a:p>
          <a:p>
            <a:pPr indent="0" lvl="0" marL="0" rtl="0" algn="l">
              <a:spcBef>
                <a:spcPts val="0"/>
              </a:spcBef>
              <a:spcAft>
                <a:spcPts val="0"/>
              </a:spcAft>
              <a:buClr>
                <a:schemeClr val="dk1"/>
              </a:buClr>
              <a:buSzPts val="1100"/>
              <a:buFont typeface="Arial"/>
              <a:buNone/>
            </a:pPr>
            <a:r>
              <a:t/>
            </a:r>
            <a:endParaRPr sz="1000">
              <a:highlight>
                <a:schemeClr val="lt1"/>
              </a:highlight>
            </a:endParaRPr>
          </a:p>
          <a:p>
            <a:pPr indent="0" lvl="0" marL="0" rtl="0" algn="l">
              <a:spcBef>
                <a:spcPts val="0"/>
              </a:spcBef>
              <a:spcAft>
                <a:spcPts val="0"/>
              </a:spcAft>
              <a:buClr>
                <a:schemeClr val="dk1"/>
              </a:buClr>
              <a:buSzPts val="1100"/>
              <a:buFont typeface="Arial"/>
              <a:buNone/>
            </a:pPr>
            <a:r>
              <a:rPr lang="en-US" sz="1000">
                <a:highlight>
                  <a:schemeClr val="lt1"/>
                </a:highlight>
              </a:rPr>
              <a:t>Tune the hyperparameter to improve models’ performance</a:t>
            </a:r>
            <a:endParaRPr sz="1000">
              <a:highlight>
                <a:schemeClr val="lt1"/>
              </a:highlight>
            </a:endParaRPr>
          </a:p>
        </p:txBody>
      </p:sp>
      <p:sp>
        <p:nvSpPr>
          <p:cNvPr id="500" name="Google Shape;500;g712925d74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712925d74f_0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Because the goal of this project is to prevent which video is most likely to go viral. it is crucial to check the precision score of the popular video class. </a:t>
            </a:r>
            <a:endParaRPr/>
          </a:p>
          <a:p>
            <a:pPr indent="0" lvl="0" marL="0" rtl="0" algn="l">
              <a:spcBef>
                <a:spcPts val="0"/>
              </a:spcBef>
              <a:spcAft>
                <a:spcPts val="0"/>
              </a:spcAft>
              <a:buNone/>
            </a:pPr>
            <a:r>
              <a:rPr lang="en-US"/>
              <a:t>we first ran the baseline models without pca and without tuning the hyperparameters</a:t>
            </a:r>
            <a:endParaRPr/>
          </a:p>
          <a:p>
            <a:pPr indent="0" lvl="0" marL="0" rtl="0" algn="l">
              <a:spcBef>
                <a:spcPts val="0"/>
              </a:spcBef>
              <a:spcAft>
                <a:spcPts val="0"/>
              </a:spcAft>
              <a:buNone/>
            </a:pPr>
            <a:r>
              <a:rPr lang="en-US"/>
              <a:t>Without tuning the hyperparameter, we can see that random forest currently has the highest precision score of the popular video class. Meanwhile,, the precision score of the popular video class generated by the non-linear classifiers also outperformed linear ones.</a:t>
            </a:r>
            <a:endParaRPr/>
          </a:p>
          <a:p>
            <a:pPr indent="0" lvl="0" marL="0" rtl="0" algn="l">
              <a:spcBef>
                <a:spcPts val="0"/>
              </a:spcBef>
              <a:spcAft>
                <a:spcPts val="0"/>
              </a:spcAft>
              <a:buNone/>
            </a:pPr>
            <a:r>
              <a:t/>
            </a:r>
            <a:endParaRPr/>
          </a:p>
        </p:txBody>
      </p:sp>
      <p:sp>
        <p:nvSpPr>
          <p:cNvPr id="541" name="Google Shape;541;g712925d74f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814655df7f_5_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g814655df7f_5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712925d74f_0_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g712925d74f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814655df7f_5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Choose GBM as the final model</a:t>
            </a:r>
            <a:endParaRPr/>
          </a:p>
        </p:txBody>
      </p:sp>
      <p:sp>
        <p:nvSpPr>
          <p:cNvPr id="574" name="Google Shape;574;g814655df7f_5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712925d74f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g712925d74f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712925d74f_0_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previous models are mostly based on </a:t>
            </a:r>
            <a:r>
              <a:rPr lang="en-US"/>
              <a:t>structured</a:t>
            </a:r>
            <a:r>
              <a:rPr lang="en-US"/>
              <a:t> data, but we are curious to see what result we could get from unstructured data.</a:t>
            </a:r>
            <a:endParaRPr/>
          </a:p>
          <a:p>
            <a:pPr indent="0" lvl="0" marL="0" rtl="0" algn="l">
              <a:spcBef>
                <a:spcPts val="0"/>
              </a:spcBef>
              <a:spcAft>
                <a:spcPts val="0"/>
              </a:spcAft>
              <a:buNone/>
            </a:pPr>
            <a:r>
              <a:rPr lang="en-US"/>
              <a:t>Therefore, we took the video descriptions, use the word embeddings technique to create neural networks and predict which video will go viral. Meanwhile, we also tried to leverage transfer learning by using the pre-trained gloVe word vectors to do the classification work. As we can see, only using the video description feature, we still achieved a pretty high accuracy.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 we applied tsne to showcase the word vector space with a 2-dimensional representation.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Steps:</a:t>
            </a:r>
            <a:endParaRPr/>
          </a:p>
          <a:p>
            <a:pPr indent="0" lvl="0" marL="0" rtl="0" algn="l">
              <a:spcBef>
                <a:spcPts val="0"/>
              </a:spcBef>
              <a:spcAft>
                <a:spcPts val="0"/>
              </a:spcAft>
              <a:buNone/>
            </a:pPr>
            <a:r>
              <a:rPr lang="en-US"/>
              <a:t>-embedding layer</a:t>
            </a:r>
            <a:endParaRPr/>
          </a:p>
          <a:p>
            <a:pPr indent="0" lvl="0" marL="0" rtl="0" algn="l">
              <a:spcBef>
                <a:spcPts val="0"/>
              </a:spcBef>
              <a:spcAft>
                <a:spcPts val="0"/>
              </a:spcAft>
              <a:buNone/>
            </a:pPr>
            <a:r>
              <a:rPr lang="en-US"/>
              <a:t>definition the vocab_size</a:t>
            </a:r>
            <a:endParaRPr/>
          </a:p>
          <a:p>
            <a:pPr indent="0" lvl="0" marL="0" rtl="0" algn="l">
              <a:spcBef>
                <a:spcPts val="0"/>
              </a:spcBef>
              <a:spcAft>
                <a:spcPts val="0"/>
              </a:spcAft>
              <a:buNone/>
            </a:pPr>
            <a:r>
              <a:rPr lang="en-US"/>
              <a:t>one-hot-encoding</a:t>
            </a:r>
            <a:endParaRPr/>
          </a:p>
          <a:p>
            <a:pPr indent="0" lvl="0" marL="0" rtl="0" algn="l">
              <a:spcBef>
                <a:spcPts val="0"/>
              </a:spcBef>
              <a:spcAft>
                <a:spcPts val="0"/>
              </a:spcAft>
              <a:buNone/>
            </a:pPr>
            <a:r>
              <a:rPr lang="en-US"/>
              <a:t>pad documents to max length</a:t>
            </a:r>
            <a:endParaRPr/>
          </a:p>
          <a:p>
            <a:pPr indent="0" lvl="0" marL="0" rtl="0" algn="l">
              <a:spcBef>
                <a:spcPts val="0"/>
              </a:spcBef>
              <a:spcAft>
                <a:spcPts val="0"/>
              </a:spcAft>
              <a:buNone/>
            </a:pPr>
            <a:r>
              <a:rPr lang="en-US"/>
              <a:t>train test split</a:t>
            </a:r>
            <a:endParaRPr/>
          </a:p>
          <a:p>
            <a:pPr indent="0" lvl="0" marL="0" rtl="0" algn="l">
              <a:spcBef>
                <a:spcPts val="0"/>
              </a:spcBef>
              <a:spcAft>
                <a:spcPts val="0"/>
              </a:spcAft>
              <a:buNone/>
            </a:pPr>
            <a:r>
              <a:rPr lang="en-US"/>
              <a:t>build the model</a:t>
            </a:r>
            <a:endParaRPr/>
          </a:p>
          <a:p>
            <a:pPr indent="0" lvl="0" marL="0" rtl="0" algn="l">
              <a:spcBef>
                <a:spcPts val="0"/>
              </a:spcBef>
              <a:spcAft>
                <a:spcPts val="0"/>
              </a:spcAft>
              <a:buNone/>
            </a:pPr>
            <a:r>
              <a:rPr lang="en-US"/>
              <a:t>	embedding layer</a:t>
            </a:r>
            <a:endParaRPr/>
          </a:p>
          <a:p>
            <a:pPr indent="0" lvl="0" marL="0" rtl="0" algn="l">
              <a:spcBef>
                <a:spcPts val="0"/>
              </a:spcBef>
              <a:spcAft>
                <a:spcPts val="0"/>
              </a:spcAft>
              <a:buNone/>
            </a:pPr>
            <a:r>
              <a:rPr lang="en-US"/>
              <a:t>	classification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initialize the tokenizer object, and fit the tokenizer on the whole text</a:t>
            </a:r>
            <a:endParaRPr/>
          </a:p>
          <a:p>
            <a:pPr indent="0" lvl="0" marL="0" rtl="0" algn="l">
              <a:spcBef>
                <a:spcPts val="0"/>
              </a:spcBef>
              <a:spcAft>
                <a:spcPts val="0"/>
              </a:spcAft>
              <a:buNone/>
            </a:pPr>
            <a:r>
              <a:rPr lang="en-US"/>
              <a:t>each word is assigned a unique number</a:t>
            </a:r>
            <a:endParaRPr/>
          </a:p>
          <a:p>
            <a:pPr indent="0" lvl="0" marL="0" rtl="0" algn="l">
              <a:spcBef>
                <a:spcPts val="0"/>
              </a:spcBef>
              <a:spcAft>
                <a:spcPts val="0"/>
              </a:spcAft>
              <a:buNone/>
            </a:pPr>
            <a:r>
              <a:rPr lang="en-US"/>
              <a:t>converts each sentence into a sequence of numbers</a:t>
            </a:r>
            <a:endParaRPr/>
          </a:p>
          <a:p>
            <a:pPr indent="0" lvl="0" marL="0" rtl="0" algn="l">
              <a:spcBef>
                <a:spcPts val="0"/>
              </a:spcBef>
              <a:spcAft>
                <a:spcPts val="0"/>
              </a:spcAft>
              <a:buNone/>
            </a:pPr>
            <a:r>
              <a:rPr lang="en-US"/>
              <a:t>padding with the same length</a:t>
            </a:r>
            <a:endParaRPr/>
          </a:p>
          <a:p>
            <a:pPr indent="0" lvl="0" marL="0" rtl="0" algn="l">
              <a:spcBef>
                <a:spcPts val="0"/>
              </a:spcBef>
              <a:spcAft>
                <a:spcPts val="0"/>
              </a:spcAft>
              <a:buNone/>
            </a:pPr>
            <a:r>
              <a:t/>
            </a:r>
            <a:endParaRPr/>
          </a:p>
        </p:txBody>
      </p:sp>
      <p:sp>
        <p:nvSpPr>
          <p:cNvPr id="605" name="Google Shape;605;g712925d74f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712925d74f_4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712925d74f_4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g712925d74f_4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900">
                <a:solidFill>
                  <a:srgbClr val="000000"/>
                </a:solidFill>
                <a:latin typeface="Arial"/>
                <a:ea typeface="Arial"/>
                <a:cs typeface="Arial"/>
                <a:sym typeface="Arial"/>
              </a:rPr>
              <a:t>We only solve the problem of predicting whether a video will become popular. Whether video suits brand image and how much a company wants to spend on one video is still under their discretion. A potential improvement for the near future is to build a recommendation system that can match video suggestion with brand persoanlity. </a:t>
            </a:r>
            <a:endParaRPr sz="900">
              <a:solidFill>
                <a:srgbClr val="000000"/>
              </a:solidFill>
              <a:latin typeface="Arial"/>
              <a:ea typeface="Arial"/>
              <a:cs typeface="Arial"/>
              <a:sym typeface="Arial"/>
            </a:endParaRPr>
          </a:p>
          <a:p>
            <a:pPr indent="0" lvl="0" marL="0" rtl="0" algn="l">
              <a:spcBef>
                <a:spcPts val="0"/>
              </a:spcBef>
              <a:spcAft>
                <a:spcPts val="0"/>
              </a:spcAft>
              <a:buNone/>
            </a:pPr>
            <a:r>
              <a:rPr lang="en-US" sz="900">
                <a:solidFill>
                  <a:srgbClr val="000000"/>
                </a:solidFill>
                <a:latin typeface="Arial"/>
                <a:ea typeface="Arial"/>
                <a:cs typeface="Arial"/>
                <a:sym typeface="Arial"/>
              </a:rPr>
              <a:t>If we can get information on video viewers, then we can consider further developing the project and analyze the company’s target clientele and recommend videos with matching target audience</a:t>
            </a:r>
            <a:endParaRPr sz="900">
              <a:solidFill>
                <a:srgbClr val="000000"/>
              </a:solidFill>
              <a:latin typeface="Arial"/>
              <a:ea typeface="Arial"/>
              <a:cs typeface="Arial"/>
              <a:sym typeface="Arial"/>
            </a:endParaRPr>
          </a:p>
        </p:txBody>
      </p:sp>
      <p:sp>
        <p:nvSpPr>
          <p:cNvPr id="637" name="Google Shape;63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4" name="Google Shape;65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To see how many trending videos got removed or had some error</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We can see that out of videos that appeared on trending list</a:t>
            </a:r>
            <a:r>
              <a:rPr lang="en-US"/>
              <a:t> </a:t>
            </a:r>
            <a:r>
              <a:rPr b="0" i="0" lang="en-US" sz="1200">
                <a:solidFill>
                  <a:schemeClr val="dk1"/>
                </a:solidFill>
                <a:latin typeface="Calibri"/>
                <a:ea typeface="Calibri"/>
                <a:cs typeface="Calibri"/>
                <a:sym typeface="Calibri"/>
              </a:rPr>
              <a:t>there is a tiny portion (119 videos) with errors.</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How many trending videos have their </a:t>
            </a:r>
            <a:r>
              <a:rPr lang="en-US"/>
              <a:t>comments</a:t>
            </a:r>
            <a:r>
              <a:rPr b="0" i="0" lang="en-US" sz="1200" u="none" strike="noStrike">
                <a:solidFill>
                  <a:schemeClr val="dk1"/>
                </a:solidFill>
                <a:latin typeface="Calibri"/>
                <a:ea typeface="Calibri"/>
                <a:cs typeface="Calibri"/>
                <a:sym typeface="Calibri"/>
              </a:rPr>
              <a:t> disabled?</a:t>
            </a:r>
            <a:r>
              <a:rPr b="0" i="0" lang="en-US" sz="1200" u="sng" strike="noStrike">
                <a:solidFill>
                  <a:schemeClr val="dk1"/>
                </a:solidFill>
                <a:latin typeface="Calibri"/>
                <a:ea typeface="Calibri"/>
                <a:cs typeface="Calibri"/>
                <a:sym typeface="Calibri"/>
                <a:hlinkClick r:id="rId2"/>
              </a:rPr>
              <a:t>¶</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We see that only </a:t>
            </a:r>
            <a:r>
              <a:rPr lang="en-US"/>
              <a:t>2%</a:t>
            </a:r>
            <a:r>
              <a:rPr b="0" i="0" lang="en-US" sz="1200">
                <a:solidFill>
                  <a:schemeClr val="dk1"/>
                </a:solidFill>
                <a:latin typeface="Calibri"/>
                <a:ea typeface="Calibri"/>
                <a:cs typeface="Calibri"/>
                <a:sym typeface="Calibri"/>
              </a:rPr>
              <a:t> of trending videos prevented users from commenting.</a:t>
            </a:r>
            <a:endParaRPr/>
          </a:p>
        </p:txBody>
      </p:sp>
      <p:sp>
        <p:nvSpPr>
          <p:cNvPr id="655" name="Google Shape;65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712925d74f_0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712925d74f_0_1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g712925d74f_0_1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814655df7f_5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814655df7f_5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g814655df7f_5_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g712925d74f_0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712925d74f_0_1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word embeddings </a:t>
            </a:r>
            <a:endParaRPr/>
          </a:p>
          <a:p>
            <a:pPr indent="0" lvl="0" marL="0" rtl="0" algn="l">
              <a:spcBef>
                <a:spcPts val="0"/>
              </a:spcBef>
              <a:spcAft>
                <a:spcPts val="0"/>
              </a:spcAft>
              <a:buNone/>
            </a:pPr>
            <a:r>
              <a:rPr lang="en-US"/>
              <a:t>nlp - human generated data </a:t>
            </a:r>
            <a:endParaRPr/>
          </a:p>
          <a:p>
            <a:pPr indent="0" lvl="0" marL="0" rtl="0" algn="l">
              <a:spcBef>
                <a:spcPts val="0"/>
              </a:spcBef>
              <a:spcAft>
                <a:spcPts val="0"/>
              </a:spcAft>
              <a:buNone/>
            </a:pPr>
            <a:r>
              <a:rPr lang="en-US"/>
              <a:t>image - generated by machine </a:t>
            </a:r>
            <a:endParaRPr/>
          </a:p>
          <a:p>
            <a:pPr indent="0" lvl="0" marL="0" rtl="0" algn="l">
              <a:spcBef>
                <a:spcPts val="0"/>
              </a:spcBef>
              <a:spcAft>
                <a:spcPts val="0"/>
              </a:spcAft>
              <a:buNone/>
            </a:pPr>
            <a:r>
              <a:rPr lang="en-US"/>
              <a:t>BERT are what embeddings now being transferred into, take words as it is, fine-tune it, and make predictions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83" name="Google Shape;683;g712925d74f_0_1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Type object </a:t>
            </a:r>
            <a:endParaRPr/>
          </a:p>
          <a:p>
            <a:pPr indent="0" lvl="0" marL="0" rtl="0" algn="l">
              <a:spcBef>
                <a:spcPts val="0"/>
              </a:spcBef>
              <a:spcAft>
                <a:spcPts val="0"/>
              </a:spcAft>
              <a:buNone/>
            </a:pPr>
            <a:r>
              <a:rPr lang="en-US"/>
              <a:t>7 variables of type string. (title, tags, description, category) provide more useful text information </a:t>
            </a:r>
            <a:endParaRPr/>
          </a:p>
          <a:p>
            <a:pPr indent="0" lvl="0" marL="0" rtl="0" algn="l">
              <a:spcBef>
                <a:spcPts val="0"/>
              </a:spcBef>
              <a:spcAft>
                <a:spcPts val="0"/>
              </a:spcAft>
              <a:buNone/>
            </a:pPr>
            <a:r>
              <a:rPr lang="en-US"/>
              <a:t>2 datetime variables </a:t>
            </a:r>
            <a:endParaRPr/>
          </a:p>
          <a:p>
            <a:pPr indent="0" lvl="0" marL="0" rtl="0" algn="l">
              <a:spcBef>
                <a:spcPts val="0"/>
              </a:spcBef>
              <a:spcAft>
                <a:spcPts val="0"/>
              </a:spcAft>
              <a:buNone/>
            </a:pPr>
            <a:r>
              <a:rPr lang="en-US"/>
              <a:t>thumbnail link: the link to the image that’s used as the snapshot of the video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8" name="Google Shape;21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p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Top 10 most viewed videos in Canada</a:t>
            </a:r>
            <a:endParaRPr/>
          </a:p>
          <a:p>
            <a:pPr indent="0" lvl="0" marL="0" rtl="0" algn="l">
              <a:spcBef>
                <a:spcPts val="0"/>
              </a:spcBef>
              <a:spcAft>
                <a:spcPts val="0"/>
              </a:spcAft>
              <a:buNone/>
            </a:pPr>
            <a:r>
              <a:rPr lang="en-US"/>
              <a:t>Top video has more than 140 million views. Others are between 50 to 100 million views. </a:t>
            </a:r>
            <a:endParaRPr/>
          </a:p>
          <a:p>
            <a:pPr indent="0" lvl="0" marL="0" rtl="0" algn="l">
              <a:spcBef>
                <a:spcPts val="0"/>
              </a:spcBef>
              <a:spcAft>
                <a:spcPts val="0"/>
              </a:spcAft>
              <a:buNone/>
            </a:pPr>
            <a:r>
              <a:rPr lang="en-US"/>
              <a:t>Mostly music videos and a couple of movie trailers. To our daughter by Kylie Jenner is the only vlog. </a:t>
            </a:r>
            <a:endParaRPr/>
          </a:p>
        </p:txBody>
      </p:sp>
      <p:sp>
        <p:nvSpPr>
          <p:cNvPr id="239" name="Google Shape;23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7" name="Shape 17"/>
        <p:cNvGrpSpPr/>
        <p:nvPr/>
      </p:nvGrpSpPr>
      <p:grpSpPr>
        <a:xfrm>
          <a:off x="0" y="0"/>
          <a:ext cx="0" cy="0"/>
          <a:chOff x="0" y="0"/>
          <a:chExt cx="0" cy="0"/>
        </a:xfrm>
      </p:grpSpPr>
      <p:sp>
        <p:nvSpPr>
          <p:cNvPr id="18" name="Google Shape;18;p32"/>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2"/>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Arial"/>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2"/>
          <p:cNvSpPr txBox="1"/>
          <p:nvPr>
            <p:ph idx="1" type="subTitle"/>
          </p:nvPr>
        </p:nvSpPr>
        <p:spPr>
          <a:xfrm>
            <a:off x="1100051" y="4645152"/>
            <a:ext cx="10058400" cy="1143000"/>
          </a:xfrm>
          <a:prstGeom prst="rect">
            <a:avLst/>
          </a:prstGeom>
          <a:noFill/>
          <a:ln>
            <a:noFill/>
          </a:ln>
        </p:spPr>
        <p:txBody>
          <a:bodyPr anchorCtr="0" anchor="t" bIns="45700" lIns="91425" spcFirstLastPara="1" rIns="91425" wrap="square" tIns="45700">
            <a:normAutofit/>
          </a:bodyPr>
          <a:lstStyle>
            <a:lvl1pPr lvl="0" algn="l">
              <a:lnSpc>
                <a:spcPct val="120000"/>
              </a:lnSpc>
              <a:spcBef>
                <a:spcPts val="1200"/>
              </a:spcBef>
              <a:spcAft>
                <a:spcPts val="0"/>
              </a:spcAft>
              <a:buSzPts val="2400"/>
              <a:buNone/>
              <a:defRPr sz="2400" cap="none">
                <a:solidFill>
                  <a:schemeClr val="dk1"/>
                </a:solidFill>
                <a:latin typeface="Arial"/>
                <a:ea typeface="Arial"/>
                <a:cs typeface="Arial"/>
                <a:sym typeface="Arial"/>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cxnSp>
        <p:nvCxnSpPr>
          <p:cNvPr id="21" name="Google Shape;21;p32"/>
          <p:cNvCxnSpPr/>
          <p:nvPr/>
        </p:nvCxnSpPr>
        <p:spPr>
          <a:xfrm>
            <a:off x="1207658" y="4474741"/>
            <a:ext cx="9875520" cy="0"/>
          </a:xfrm>
          <a:prstGeom prst="straightConnector1">
            <a:avLst/>
          </a:prstGeom>
          <a:noFill/>
          <a:ln cap="flat" cmpd="sng" w="12700">
            <a:solidFill>
              <a:srgbClr val="3F3F3F"/>
            </a:solidFill>
            <a:prstDash val="solid"/>
            <a:round/>
            <a:headEnd len="sm" w="sm" type="none"/>
            <a:tailEnd len="sm" w="sm" type="none"/>
          </a:ln>
        </p:spPr>
      </p:cxnSp>
      <p:sp>
        <p:nvSpPr>
          <p:cNvPr id="22" name="Google Shape;22;p32"/>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2"/>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2"/>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3" name="Shape 83"/>
        <p:cNvGrpSpPr/>
        <p:nvPr/>
      </p:nvGrpSpPr>
      <p:grpSpPr>
        <a:xfrm>
          <a:off x="0" y="0"/>
          <a:ext cx="0" cy="0"/>
          <a:chOff x="0" y="0"/>
          <a:chExt cx="0" cy="0"/>
        </a:xfrm>
      </p:grpSpPr>
      <p:sp>
        <p:nvSpPr>
          <p:cNvPr id="84" name="Google Shape;84;p43"/>
          <p:cNvSpPr txBox="1"/>
          <p:nvPr>
            <p:ph type="title"/>
          </p:nvPr>
        </p:nvSpPr>
        <p:spPr>
          <a:xfrm>
            <a:off x="1097275" y="286601"/>
            <a:ext cx="10058400" cy="1046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43"/>
          <p:cNvSpPr txBox="1"/>
          <p:nvPr>
            <p:ph idx="1" type="body"/>
          </p:nvPr>
        </p:nvSpPr>
        <p:spPr>
          <a:xfrm rot="5400000">
            <a:off x="4246034" y="-1040553"/>
            <a:ext cx="3760891" cy="10058400"/>
          </a:xfrm>
          <a:prstGeom prst="rect">
            <a:avLst/>
          </a:prstGeom>
          <a:noFill/>
          <a:ln>
            <a:noFill/>
          </a:ln>
        </p:spPr>
        <p:txBody>
          <a:bodyPr anchorCtr="0" anchor="t" bIns="0" lIns="45700" spcFirstLastPara="1" rIns="45700" wrap="square" tIns="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6" name="Google Shape;86;p43"/>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43"/>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43"/>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89" name="Shape 89"/>
        <p:cNvGrpSpPr/>
        <p:nvPr/>
      </p:nvGrpSpPr>
      <p:grpSpPr>
        <a:xfrm>
          <a:off x="0" y="0"/>
          <a:ext cx="0" cy="0"/>
          <a:chOff x="0" y="0"/>
          <a:chExt cx="0" cy="0"/>
        </a:xfrm>
      </p:grpSpPr>
      <p:sp>
        <p:nvSpPr>
          <p:cNvPr id="90" name="Google Shape;90;p44"/>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4"/>
          <p:cNvSpPr txBox="1"/>
          <p:nvPr>
            <p:ph type="title"/>
          </p:nvPr>
        </p:nvSpPr>
        <p:spPr>
          <a:xfrm rot="5400000">
            <a:off x="7159401" y="1977801"/>
            <a:ext cx="5759898" cy="26289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44"/>
          <p:cNvSpPr txBox="1"/>
          <p:nvPr>
            <p:ph idx="1" type="body"/>
          </p:nvPr>
        </p:nvSpPr>
        <p:spPr>
          <a:xfrm rot="5400000">
            <a:off x="1825401" y="-574899"/>
            <a:ext cx="5759898" cy="7734300"/>
          </a:xfrm>
          <a:prstGeom prst="rect">
            <a:avLst/>
          </a:prstGeom>
          <a:noFill/>
          <a:ln>
            <a:noFill/>
          </a:ln>
        </p:spPr>
        <p:txBody>
          <a:bodyPr anchorCtr="0" anchor="t" bIns="0" lIns="45700" spcFirstLastPara="1" rIns="45700" wrap="square" tIns="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3" name="Google Shape;93;p44"/>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44"/>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44"/>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4" name="Shape 104"/>
        <p:cNvGrpSpPr/>
        <p:nvPr/>
      </p:nvGrpSpPr>
      <p:grpSpPr>
        <a:xfrm>
          <a:off x="0" y="0"/>
          <a:ext cx="0" cy="0"/>
          <a:chOff x="0" y="0"/>
          <a:chExt cx="0" cy="0"/>
        </a:xfrm>
      </p:grpSpPr>
      <p:sp>
        <p:nvSpPr>
          <p:cNvPr id="105" name="Google Shape;105;p3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EFEF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35"/>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00000"/>
              </a:lnSpc>
              <a:spcBef>
                <a:spcPts val="200"/>
              </a:spcBef>
              <a:spcAft>
                <a:spcPts val="0"/>
              </a:spcAft>
              <a:buClr>
                <a:srgbClr val="FEFEFE"/>
              </a:buClr>
              <a:buSzPts val="1800"/>
              <a:buChar char="◦"/>
              <a:defRPr/>
            </a:lvl2pPr>
            <a:lvl3pPr indent="-342900" lvl="2" marL="1371600" algn="l">
              <a:lnSpc>
                <a:spcPct val="100000"/>
              </a:lnSpc>
              <a:spcBef>
                <a:spcPts val="400"/>
              </a:spcBef>
              <a:spcAft>
                <a:spcPts val="0"/>
              </a:spcAft>
              <a:buClr>
                <a:srgbClr val="FEFEFE"/>
              </a:buClr>
              <a:buSzPts val="1800"/>
              <a:buChar char="◦"/>
              <a:defRPr/>
            </a:lvl3pPr>
            <a:lvl4pPr indent="-342900" lvl="3" marL="1828800" algn="l">
              <a:lnSpc>
                <a:spcPct val="100000"/>
              </a:lnSpc>
              <a:spcBef>
                <a:spcPts val="400"/>
              </a:spcBef>
              <a:spcAft>
                <a:spcPts val="0"/>
              </a:spcAft>
              <a:buClr>
                <a:srgbClr val="FEFEFE"/>
              </a:buClr>
              <a:buSzPts val="1800"/>
              <a:buChar char="◦"/>
              <a:defRPr/>
            </a:lvl4pPr>
            <a:lvl5pPr indent="-342900" lvl="4" marL="2286000" algn="l">
              <a:lnSpc>
                <a:spcPct val="100000"/>
              </a:lnSpc>
              <a:spcBef>
                <a:spcPts val="400"/>
              </a:spcBef>
              <a:spcAft>
                <a:spcPts val="0"/>
              </a:spcAft>
              <a:buClr>
                <a:srgbClr val="FEFEFE"/>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7" name="Google Shape;107;p35"/>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35"/>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35"/>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5" name="Shape 25"/>
        <p:cNvGrpSpPr/>
        <p:nvPr/>
      </p:nvGrpSpPr>
      <p:grpSpPr>
        <a:xfrm>
          <a:off x="0" y="0"/>
          <a:ext cx="0" cy="0"/>
          <a:chOff x="0" y="0"/>
          <a:chExt cx="0" cy="0"/>
        </a:xfrm>
      </p:grpSpPr>
      <p:sp>
        <p:nvSpPr>
          <p:cNvPr id="26" name="Google Shape;26;p33"/>
          <p:cNvSpPr txBox="1"/>
          <p:nvPr>
            <p:ph type="title"/>
          </p:nvPr>
        </p:nvSpPr>
        <p:spPr>
          <a:xfrm>
            <a:off x="1097280" y="-94397"/>
            <a:ext cx="10058400" cy="14508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4000"/>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3"/>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8" name="Google Shape;28;p33"/>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3"/>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3"/>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31" name="Google Shape;31;p33"/>
          <p:cNvPicPr preferRelativeResize="0"/>
          <p:nvPr/>
        </p:nvPicPr>
        <p:blipFill>
          <a:blip r:embed="rId2">
            <a:alphaModFix/>
          </a:blip>
          <a:stretch>
            <a:fillRect/>
          </a:stretch>
        </p:blipFill>
        <p:spPr>
          <a:xfrm>
            <a:off x="11457511" y="6446850"/>
            <a:ext cx="645088" cy="3651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bg>
      <p:bgPr>
        <a:solidFill>
          <a:schemeClr val="lt1"/>
        </a:solidFill>
      </p:bgPr>
    </p:bg>
    <p:spTree>
      <p:nvGrpSpPr>
        <p:cNvPr id="32" name="Shape 32"/>
        <p:cNvGrpSpPr/>
        <p:nvPr/>
      </p:nvGrpSpPr>
      <p:grpSpPr>
        <a:xfrm>
          <a:off x="0" y="0"/>
          <a:ext cx="0" cy="0"/>
          <a:chOff x="0" y="0"/>
          <a:chExt cx="0" cy="0"/>
        </a:xfrm>
      </p:grpSpPr>
      <p:sp>
        <p:nvSpPr>
          <p:cNvPr id="33" name="Google Shape;33;p36"/>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6"/>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Arial"/>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6"/>
          <p:cNvSpPr txBox="1"/>
          <p:nvPr>
            <p:ph idx="1" type="body"/>
          </p:nvPr>
        </p:nvSpPr>
        <p:spPr>
          <a:xfrm>
            <a:off x="1097280" y="4663440"/>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200"/>
              </a:spcBef>
              <a:spcAft>
                <a:spcPts val="0"/>
              </a:spcAft>
              <a:buSzPts val="2400"/>
              <a:buNone/>
              <a:defRPr sz="2400" cap="none">
                <a:solidFill>
                  <a:schemeClr val="dk1"/>
                </a:solidFill>
                <a:latin typeface="Arial"/>
                <a:ea typeface="Arial"/>
                <a:cs typeface="Arial"/>
                <a:sym typeface="Arial"/>
              </a:defRPr>
            </a:lvl1pPr>
            <a:lvl2pPr indent="-228600" lvl="1" marL="914400" algn="l">
              <a:lnSpc>
                <a:spcPct val="100000"/>
              </a:lnSpc>
              <a:spcBef>
                <a:spcPts val="200"/>
              </a:spcBef>
              <a:spcAft>
                <a:spcPts val="0"/>
              </a:spcAft>
              <a:buClr>
                <a:srgbClr val="888888"/>
              </a:buClr>
              <a:buSzPts val="1800"/>
              <a:buNone/>
              <a:defRPr sz="1800">
                <a:solidFill>
                  <a:srgbClr val="888888"/>
                </a:solidFill>
              </a:defRPr>
            </a:lvl2pPr>
            <a:lvl3pPr indent="-228600" lvl="2" marL="1371600" algn="l">
              <a:lnSpc>
                <a:spcPct val="100000"/>
              </a:lnSpc>
              <a:spcBef>
                <a:spcPts val="400"/>
              </a:spcBef>
              <a:spcAft>
                <a:spcPts val="0"/>
              </a:spcAft>
              <a:buClr>
                <a:srgbClr val="888888"/>
              </a:buClr>
              <a:buSzPts val="1600"/>
              <a:buNone/>
              <a:defRPr sz="1600">
                <a:solidFill>
                  <a:srgbClr val="888888"/>
                </a:solidFill>
              </a:defRPr>
            </a:lvl3pPr>
            <a:lvl4pPr indent="-228600" lvl="3" marL="1828800" algn="l">
              <a:lnSpc>
                <a:spcPct val="100000"/>
              </a:lnSpc>
              <a:spcBef>
                <a:spcPts val="400"/>
              </a:spcBef>
              <a:spcAft>
                <a:spcPts val="0"/>
              </a:spcAft>
              <a:buClr>
                <a:srgbClr val="888888"/>
              </a:buClr>
              <a:buSzPts val="1400"/>
              <a:buNone/>
              <a:defRPr sz="1400">
                <a:solidFill>
                  <a:srgbClr val="888888"/>
                </a:solidFill>
              </a:defRPr>
            </a:lvl4pPr>
            <a:lvl5pPr indent="-228600" lvl="4" marL="2286000" algn="l">
              <a:lnSpc>
                <a:spcPct val="100000"/>
              </a:lnSpc>
              <a:spcBef>
                <a:spcPts val="400"/>
              </a:spcBef>
              <a:spcAft>
                <a:spcPts val="0"/>
              </a:spcAft>
              <a:buClr>
                <a:srgbClr val="888888"/>
              </a:buClr>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cxnSp>
        <p:nvCxnSpPr>
          <p:cNvPr id="36" name="Google Shape;36;p36"/>
          <p:cNvCxnSpPr/>
          <p:nvPr/>
        </p:nvCxnSpPr>
        <p:spPr>
          <a:xfrm>
            <a:off x="1207658" y="4485132"/>
            <a:ext cx="9875520" cy="0"/>
          </a:xfrm>
          <a:prstGeom prst="straightConnector1">
            <a:avLst/>
          </a:prstGeom>
          <a:noFill/>
          <a:ln cap="flat" cmpd="sng" w="12700">
            <a:solidFill>
              <a:srgbClr val="3F3F3F"/>
            </a:solidFill>
            <a:prstDash val="solid"/>
            <a:round/>
            <a:headEnd len="sm" w="sm" type="none"/>
            <a:tailEnd len="sm" w="sm" type="none"/>
          </a:ln>
        </p:spPr>
      </p:cxnSp>
      <p:sp>
        <p:nvSpPr>
          <p:cNvPr id="37" name="Google Shape;37;p36"/>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6"/>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6"/>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0" name="Shape 40"/>
        <p:cNvGrpSpPr/>
        <p:nvPr/>
      </p:nvGrpSpPr>
      <p:grpSpPr>
        <a:xfrm>
          <a:off x="0" y="0"/>
          <a:ext cx="0" cy="0"/>
          <a:chOff x="0" y="0"/>
          <a:chExt cx="0" cy="0"/>
        </a:xfrm>
      </p:grpSpPr>
      <p:sp>
        <p:nvSpPr>
          <p:cNvPr id="41" name="Google Shape;41;p37"/>
          <p:cNvSpPr txBox="1"/>
          <p:nvPr>
            <p:ph type="title"/>
          </p:nvPr>
        </p:nvSpPr>
        <p:spPr>
          <a:xfrm>
            <a:off x="1097275" y="286601"/>
            <a:ext cx="10058400" cy="1046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7"/>
          <p:cNvSpPr txBox="1"/>
          <p:nvPr>
            <p:ph idx="1" type="body"/>
          </p:nvPr>
        </p:nvSpPr>
        <p:spPr>
          <a:xfrm>
            <a:off x="1097280" y="2120900"/>
            <a:ext cx="4639736" cy="3748193"/>
          </a:xfrm>
          <a:prstGeom prst="rect">
            <a:avLst/>
          </a:prstGeom>
          <a:noFill/>
          <a:ln>
            <a:noFill/>
          </a:ln>
        </p:spPr>
        <p:txBody>
          <a:bodyPr anchorCtr="0" anchor="t" bIns="45700" lIns="0" spcFirstLastPara="1" rIns="0" wrap="square" tIns="4570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3" name="Google Shape;43;p37"/>
          <p:cNvSpPr txBox="1"/>
          <p:nvPr>
            <p:ph idx="2" type="body"/>
          </p:nvPr>
        </p:nvSpPr>
        <p:spPr>
          <a:xfrm>
            <a:off x="6515944" y="2120900"/>
            <a:ext cx="4639736" cy="3748194"/>
          </a:xfrm>
          <a:prstGeom prst="rect">
            <a:avLst/>
          </a:prstGeom>
          <a:noFill/>
          <a:ln>
            <a:noFill/>
          </a:ln>
        </p:spPr>
        <p:txBody>
          <a:bodyPr anchorCtr="0" anchor="t" bIns="45700" lIns="0" spcFirstLastPara="1" rIns="0" wrap="square" tIns="4570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4" name="Google Shape;44;p37"/>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7"/>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7"/>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7" name="Shape 47"/>
        <p:cNvGrpSpPr/>
        <p:nvPr/>
      </p:nvGrpSpPr>
      <p:grpSpPr>
        <a:xfrm>
          <a:off x="0" y="0"/>
          <a:ext cx="0" cy="0"/>
          <a:chOff x="0" y="0"/>
          <a:chExt cx="0" cy="0"/>
        </a:xfrm>
      </p:grpSpPr>
      <p:sp>
        <p:nvSpPr>
          <p:cNvPr id="48" name="Google Shape;48;p38"/>
          <p:cNvSpPr txBox="1"/>
          <p:nvPr>
            <p:ph type="title"/>
          </p:nvPr>
        </p:nvSpPr>
        <p:spPr>
          <a:xfrm>
            <a:off x="1097275" y="286601"/>
            <a:ext cx="10058400" cy="1046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38"/>
          <p:cNvSpPr txBox="1"/>
          <p:nvPr>
            <p:ph idx="1" type="body"/>
          </p:nvPr>
        </p:nvSpPr>
        <p:spPr>
          <a:xfrm>
            <a:off x="1097280" y="2057400"/>
            <a:ext cx="4639736"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200"/>
              </a:spcBef>
              <a:spcAft>
                <a:spcPts val="0"/>
              </a:spcAft>
              <a:buSzPts val="2000"/>
              <a:buNone/>
              <a:defRPr b="0" sz="2000" cap="none">
                <a:solidFill>
                  <a:schemeClr val="dk1"/>
                </a:solidFill>
              </a:defRPr>
            </a:lvl1pPr>
            <a:lvl2pPr indent="-228600" lvl="1" marL="914400" algn="l">
              <a:lnSpc>
                <a:spcPct val="100000"/>
              </a:lnSpc>
              <a:spcBef>
                <a:spcPts val="200"/>
              </a:spcBef>
              <a:spcAft>
                <a:spcPts val="0"/>
              </a:spcAft>
              <a:buClr>
                <a:srgbClr val="3F3F3F"/>
              </a:buClr>
              <a:buSzPts val="2000"/>
              <a:buNone/>
              <a:defRPr b="1" sz="2000"/>
            </a:lvl2pPr>
            <a:lvl3pPr indent="-228600" lvl="2" marL="1371600" algn="l">
              <a:lnSpc>
                <a:spcPct val="100000"/>
              </a:lnSpc>
              <a:spcBef>
                <a:spcPts val="400"/>
              </a:spcBef>
              <a:spcAft>
                <a:spcPts val="0"/>
              </a:spcAft>
              <a:buClr>
                <a:srgbClr val="3F3F3F"/>
              </a:buClr>
              <a:buSzPts val="1800"/>
              <a:buNone/>
              <a:defRPr b="1" sz="1800"/>
            </a:lvl3pPr>
            <a:lvl4pPr indent="-228600" lvl="3" marL="1828800" algn="l">
              <a:lnSpc>
                <a:spcPct val="100000"/>
              </a:lnSpc>
              <a:spcBef>
                <a:spcPts val="400"/>
              </a:spcBef>
              <a:spcAft>
                <a:spcPts val="0"/>
              </a:spcAft>
              <a:buClr>
                <a:srgbClr val="3F3F3F"/>
              </a:buClr>
              <a:buSzPts val="1600"/>
              <a:buNone/>
              <a:defRPr b="1" sz="1600"/>
            </a:lvl4pPr>
            <a:lvl5pPr indent="-228600" lvl="4" marL="2286000" algn="l">
              <a:lnSpc>
                <a:spcPct val="100000"/>
              </a:lnSpc>
              <a:spcBef>
                <a:spcPts val="400"/>
              </a:spcBef>
              <a:spcAft>
                <a:spcPts val="0"/>
              </a:spcAft>
              <a:buClr>
                <a:srgbClr val="3F3F3F"/>
              </a:buClr>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0" name="Google Shape;50;p38"/>
          <p:cNvSpPr txBox="1"/>
          <p:nvPr>
            <p:ph idx="2" type="body"/>
          </p:nvPr>
        </p:nvSpPr>
        <p:spPr>
          <a:xfrm>
            <a:off x="1097280" y="2958274"/>
            <a:ext cx="4639736" cy="2910821"/>
          </a:xfrm>
          <a:prstGeom prst="rect">
            <a:avLst/>
          </a:prstGeom>
          <a:noFill/>
          <a:ln>
            <a:noFill/>
          </a:ln>
        </p:spPr>
        <p:txBody>
          <a:bodyPr anchorCtr="0" anchor="t" bIns="45700" lIns="0" spcFirstLastPara="1" rIns="0" wrap="square" tIns="4570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1" name="Google Shape;51;p38"/>
          <p:cNvSpPr txBox="1"/>
          <p:nvPr>
            <p:ph idx="3" type="body"/>
          </p:nvPr>
        </p:nvSpPr>
        <p:spPr>
          <a:xfrm>
            <a:off x="6515944" y="2057400"/>
            <a:ext cx="4639736"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200"/>
              </a:spcBef>
              <a:spcAft>
                <a:spcPts val="0"/>
              </a:spcAft>
              <a:buSzPts val="2000"/>
              <a:buNone/>
              <a:defRPr b="0" sz="2000" cap="none">
                <a:solidFill>
                  <a:schemeClr val="dk1"/>
                </a:solidFill>
              </a:defRPr>
            </a:lvl1pPr>
            <a:lvl2pPr indent="-228600" lvl="1" marL="914400" algn="l">
              <a:lnSpc>
                <a:spcPct val="100000"/>
              </a:lnSpc>
              <a:spcBef>
                <a:spcPts val="200"/>
              </a:spcBef>
              <a:spcAft>
                <a:spcPts val="0"/>
              </a:spcAft>
              <a:buClr>
                <a:srgbClr val="3F3F3F"/>
              </a:buClr>
              <a:buSzPts val="2000"/>
              <a:buNone/>
              <a:defRPr b="1" sz="2000"/>
            </a:lvl2pPr>
            <a:lvl3pPr indent="-228600" lvl="2" marL="1371600" algn="l">
              <a:lnSpc>
                <a:spcPct val="100000"/>
              </a:lnSpc>
              <a:spcBef>
                <a:spcPts val="400"/>
              </a:spcBef>
              <a:spcAft>
                <a:spcPts val="0"/>
              </a:spcAft>
              <a:buClr>
                <a:srgbClr val="3F3F3F"/>
              </a:buClr>
              <a:buSzPts val="1800"/>
              <a:buNone/>
              <a:defRPr b="1" sz="1800"/>
            </a:lvl3pPr>
            <a:lvl4pPr indent="-228600" lvl="3" marL="1828800" algn="l">
              <a:lnSpc>
                <a:spcPct val="100000"/>
              </a:lnSpc>
              <a:spcBef>
                <a:spcPts val="400"/>
              </a:spcBef>
              <a:spcAft>
                <a:spcPts val="0"/>
              </a:spcAft>
              <a:buClr>
                <a:srgbClr val="3F3F3F"/>
              </a:buClr>
              <a:buSzPts val="1600"/>
              <a:buNone/>
              <a:defRPr b="1" sz="1600"/>
            </a:lvl4pPr>
            <a:lvl5pPr indent="-228600" lvl="4" marL="2286000" algn="l">
              <a:lnSpc>
                <a:spcPct val="100000"/>
              </a:lnSpc>
              <a:spcBef>
                <a:spcPts val="400"/>
              </a:spcBef>
              <a:spcAft>
                <a:spcPts val="0"/>
              </a:spcAft>
              <a:buClr>
                <a:srgbClr val="3F3F3F"/>
              </a:buClr>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2" name="Google Shape;52;p38"/>
          <p:cNvSpPr txBox="1"/>
          <p:nvPr>
            <p:ph idx="4" type="body"/>
          </p:nvPr>
        </p:nvSpPr>
        <p:spPr>
          <a:xfrm>
            <a:off x="6515944" y="2958273"/>
            <a:ext cx="4639736" cy="2910821"/>
          </a:xfrm>
          <a:prstGeom prst="rect">
            <a:avLst/>
          </a:prstGeom>
          <a:noFill/>
          <a:ln>
            <a:noFill/>
          </a:ln>
        </p:spPr>
        <p:txBody>
          <a:bodyPr anchorCtr="0" anchor="t" bIns="45700" lIns="0" spcFirstLastPara="1" rIns="0" wrap="square" tIns="4570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3" name="Google Shape;53;p38"/>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8"/>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38"/>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sp>
        <p:nvSpPr>
          <p:cNvPr id="57" name="Google Shape;57;p39"/>
          <p:cNvSpPr txBox="1"/>
          <p:nvPr>
            <p:ph type="title"/>
          </p:nvPr>
        </p:nvSpPr>
        <p:spPr>
          <a:xfrm>
            <a:off x="1097275" y="286601"/>
            <a:ext cx="10058400" cy="1046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39"/>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9"/>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9"/>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61" name="Shape 61"/>
        <p:cNvGrpSpPr/>
        <p:nvPr/>
      </p:nvGrpSpPr>
      <p:grpSpPr>
        <a:xfrm>
          <a:off x="0" y="0"/>
          <a:ext cx="0" cy="0"/>
          <a:chOff x="0" y="0"/>
          <a:chExt cx="0" cy="0"/>
        </a:xfrm>
      </p:grpSpPr>
      <p:sp>
        <p:nvSpPr>
          <p:cNvPr id="62" name="Google Shape;62;p40"/>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0"/>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0"/>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40"/>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showMasterSp="0" type="objTx">
  <p:cSld name="OBJECT_WITH_CAPTION_TEXT">
    <p:spTree>
      <p:nvGrpSpPr>
        <p:cNvPr id="66" name="Shape 66"/>
        <p:cNvGrpSpPr/>
        <p:nvPr/>
      </p:nvGrpSpPr>
      <p:grpSpPr>
        <a:xfrm>
          <a:off x="0" y="0"/>
          <a:ext cx="0" cy="0"/>
          <a:chOff x="0" y="0"/>
          <a:chExt cx="0" cy="0"/>
        </a:xfrm>
      </p:grpSpPr>
      <p:sp>
        <p:nvSpPr>
          <p:cNvPr id="67" name="Google Shape;67;p41"/>
          <p:cNvSpPr/>
          <p:nvPr/>
        </p:nvSpPr>
        <p:spPr>
          <a:xfrm>
            <a:off x="16" y="0"/>
            <a:ext cx="4654296" cy="6858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1"/>
          <p:cNvSpPr txBox="1"/>
          <p:nvPr>
            <p:ph type="title"/>
          </p:nvPr>
        </p:nvSpPr>
        <p:spPr>
          <a:xfrm>
            <a:off x="643466" y="786383"/>
            <a:ext cx="3517567" cy="209397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3600"/>
              <a:buFont typeface="Arial"/>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41"/>
          <p:cNvSpPr txBox="1"/>
          <p:nvPr>
            <p:ph idx="1" type="body"/>
          </p:nvPr>
        </p:nvSpPr>
        <p:spPr>
          <a:xfrm>
            <a:off x="5458984" y="812799"/>
            <a:ext cx="5928344" cy="5294757"/>
          </a:xfrm>
          <a:prstGeom prst="rect">
            <a:avLst/>
          </a:prstGeom>
          <a:noFill/>
          <a:ln>
            <a:noFill/>
          </a:ln>
        </p:spPr>
        <p:txBody>
          <a:bodyPr anchorCtr="0" anchor="t" bIns="45700" lIns="0" spcFirstLastPara="1" rIns="0" wrap="square" tIns="45700">
            <a:normAutofit/>
          </a:bodyPr>
          <a:lstStyle>
            <a:lvl1pPr indent="-342900" lvl="0" marL="457200" algn="l">
              <a:lnSpc>
                <a:spcPct val="12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0" name="Google Shape;70;p41"/>
          <p:cNvSpPr txBox="1"/>
          <p:nvPr>
            <p:ph idx="2" type="body"/>
          </p:nvPr>
        </p:nvSpPr>
        <p:spPr>
          <a:xfrm>
            <a:off x="643465" y="3043050"/>
            <a:ext cx="3517567" cy="306450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200"/>
              </a:spcBef>
              <a:spcAft>
                <a:spcPts val="0"/>
              </a:spcAft>
              <a:buSzPts val="1800"/>
              <a:buNone/>
              <a:defRPr sz="1800">
                <a:solidFill>
                  <a:srgbClr val="FFFFFF"/>
                </a:solidFill>
              </a:defRPr>
            </a:lvl1pPr>
            <a:lvl2pPr indent="-228600" lvl="1" marL="914400" algn="l">
              <a:lnSpc>
                <a:spcPct val="100000"/>
              </a:lnSpc>
              <a:spcBef>
                <a:spcPts val="2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1" name="Google Shape;71;p41"/>
          <p:cNvSpPr txBox="1"/>
          <p:nvPr>
            <p:ph idx="10" type="dt"/>
          </p:nvPr>
        </p:nvSpPr>
        <p:spPr>
          <a:xfrm>
            <a:off x="643464" y="6446520"/>
            <a:ext cx="3517568"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1"/>
          <p:cNvSpPr txBox="1"/>
          <p:nvPr>
            <p:ph idx="11" type="ftr"/>
          </p:nvPr>
        </p:nvSpPr>
        <p:spPr>
          <a:xfrm>
            <a:off x="5458983" y="6446520"/>
            <a:ext cx="533401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1"/>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sz="800">
                <a:solidFill>
                  <a:schemeClr val="dk2"/>
                </a:solidFill>
                <a:latin typeface="Arial"/>
                <a:ea typeface="Arial"/>
                <a:cs typeface="Arial"/>
                <a:sym typeface="Arial"/>
              </a:defRPr>
            </a:lvl1pPr>
            <a:lvl2pPr indent="0" lvl="1" marL="0" algn="l">
              <a:spcBef>
                <a:spcPts val="0"/>
              </a:spcBef>
              <a:buNone/>
              <a:defRPr sz="800">
                <a:solidFill>
                  <a:schemeClr val="dk2"/>
                </a:solidFill>
                <a:latin typeface="Arial"/>
                <a:ea typeface="Arial"/>
                <a:cs typeface="Arial"/>
                <a:sym typeface="Arial"/>
              </a:defRPr>
            </a:lvl2pPr>
            <a:lvl3pPr indent="0" lvl="2" marL="0" algn="l">
              <a:spcBef>
                <a:spcPts val="0"/>
              </a:spcBef>
              <a:buNone/>
              <a:defRPr sz="800">
                <a:solidFill>
                  <a:schemeClr val="dk2"/>
                </a:solidFill>
                <a:latin typeface="Arial"/>
                <a:ea typeface="Arial"/>
                <a:cs typeface="Arial"/>
                <a:sym typeface="Arial"/>
              </a:defRPr>
            </a:lvl3pPr>
            <a:lvl4pPr indent="0" lvl="3" marL="0" algn="l">
              <a:spcBef>
                <a:spcPts val="0"/>
              </a:spcBef>
              <a:buNone/>
              <a:defRPr sz="800">
                <a:solidFill>
                  <a:schemeClr val="dk2"/>
                </a:solidFill>
                <a:latin typeface="Arial"/>
                <a:ea typeface="Arial"/>
                <a:cs typeface="Arial"/>
                <a:sym typeface="Arial"/>
              </a:defRPr>
            </a:lvl4pPr>
            <a:lvl5pPr indent="0" lvl="4" marL="0" algn="l">
              <a:spcBef>
                <a:spcPts val="0"/>
              </a:spcBef>
              <a:buNone/>
              <a:defRPr sz="800">
                <a:solidFill>
                  <a:schemeClr val="dk2"/>
                </a:solidFill>
                <a:latin typeface="Arial"/>
                <a:ea typeface="Arial"/>
                <a:cs typeface="Arial"/>
                <a:sym typeface="Arial"/>
              </a:defRPr>
            </a:lvl5pPr>
            <a:lvl6pPr indent="0" lvl="5" marL="0" algn="l">
              <a:spcBef>
                <a:spcPts val="0"/>
              </a:spcBef>
              <a:buNone/>
              <a:defRPr sz="800">
                <a:solidFill>
                  <a:schemeClr val="dk2"/>
                </a:solidFill>
                <a:latin typeface="Arial"/>
                <a:ea typeface="Arial"/>
                <a:cs typeface="Arial"/>
                <a:sym typeface="Arial"/>
              </a:defRPr>
            </a:lvl6pPr>
            <a:lvl7pPr indent="0" lvl="6" marL="0" algn="l">
              <a:spcBef>
                <a:spcPts val="0"/>
              </a:spcBef>
              <a:buNone/>
              <a:defRPr sz="800">
                <a:solidFill>
                  <a:schemeClr val="dk2"/>
                </a:solidFill>
                <a:latin typeface="Arial"/>
                <a:ea typeface="Arial"/>
                <a:cs typeface="Arial"/>
                <a:sym typeface="Arial"/>
              </a:defRPr>
            </a:lvl7pPr>
            <a:lvl8pPr indent="0" lvl="7" marL="0" algn="l">
              <a:spcBef>
                <a:spcPts val="0"/>
              </a:spcBef>
              <a:buNone/>
              <a:defRPr sz="800">
                <a:solidFill>
                  <a:schemeClr val="dk2"/>
                </a:solidFill>
                <a:latin typeface="Arial"/>
                <a:ea typeface="Arial"/>
                <a:cs typeface="Arial"/>
                <a:sym typeface="Arial"/>
              </a:defRPr>
            </a:lvl8pPr>
            <a:lvl9pPr indent="0" lvl="8" marL="0" algn="l">
              <a:spcBef>
                <a:spcPts val="0"/>
              </a:spcBef>
              <a:buNone/>
              <a:defRPr sz="800">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pic>
        <p:nvPicPr>
          <p:cNvPr id="74" name="Google Shape;74;p41"/>
          <p:cNvPicPr preferRelativeResize="0"/>
          <p:nvPr/>
        </p:nvPicPr>
        <p:blipFill>
          <a:blip r:embed="rId2">
            <a:alphaModFix/>
          </a:blip>
          <a:stretch>
            <a:fillRect/>
          </a:stretch>
        </p:blipFill>
        <p:spPr>
          <a:xfrm>
            <a:off x="10792997" y="-185429"/>
            <a:ext cx="1561750" cy="971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75" name="Shape 75"/>
        <p:cNvGrpSpPr/>
        <p:nvPr/>
      </p:nvGrpSpPr>
      <p:grpSpPr>
        <a:xfrm>
          <a:off x="0" y="0"/>
          <a:ext cx="0" cy="0"/>
          <a:chOff x="0" y="0"/>
          <a:chExt cx="0" cy="0"/>
        </a:xfrm>
      </p:grpSpPr>
      <p:sp>
        <p:nvSpPr>
          <p:cNvPr id="76" name="Google Shape;76;p42"/>
          <p:cNvSpPr/>
          <p:nvPr/>
        </p:nvSpPr>
        <p:spPr>
          <a:xfrm>
            <a:off x="0" y="4578350"/>
            <a:ext cx="12188825" cy="227965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2"/>
          <p:cNvSpPr/>
          <p:nvPr>
            <p:ph idx="2" type="pic"/>
          </p:nvPr>
        </p:nvSpPr>
        <p:spPr>
          <a:xfrm>
            <a:off x="15" y="0"/>
            <a:ext cx="12191985" cy="4578350"/>
          </a:xfrm>
          <a:prstGeom prst="rect">
            <a:avLst/>
          </a:prstGeom>
          <a:solidFill>
            <a:srgbClr val="D8D8D8"/>
          </a:solidFill>
          <a:ln>
            <a:noFill/>
          </a:ln>
        </p:spPr>
        <p:txBody>
          <a:bodyPr anchorCtr="0" anchor="t" bIns="45700" lIns="457200" spcFirstLastPara="1" rIns="0" wrap="square" tIns="457200">
            <a:normAutofit/>
          </a:bodyPr>
          <a:lstStyle>
            <a:lvl1pPr lvl="0" marR="0" rtl="0" algn="l">
              <a:lnSpc>
                <a:spcPct val="120000"/>
              </a:lnSpc>
              <a:spcBef>
                <a:spcPts val="1200"/>
              </a:spcBef>
              <a:spcAft>
                <a:spcPts val="0"/>
              </a:spcAft>
              <a:buClr>
                <a:schemeClr val="accent1"/>
              </a:buClr>
              <a:buSzPts val="3200"/>
              <a:buFont typeface="Calibri"/>
              <a:buNone/>
              <a:defRPr b="0" i="0" sz="3200" u="none" cap="none" strike="noStrike">
                <a:solidFill>
                  <a:srgbClr val="3F3F3F"/>
                </a:solidFill>
                <a:latin typeface="Arial"/>
                <a:ea typeface="Arial"/>
                <a:cs typeface="Arial"/>
                <a:sym typeface="Arial"/>
              </a:defRPr>
            </a:lvl1pPr>
            <a:lvl2pPr lvl="1" marR="0" rtl="0" algn="l">
              <a:lnSpc>
                <a:spcPct val="100000"/>
              </a:lnSpc>
              <a:spcBef>
                <a:spcPts val="200"/>
              </a:spcBef>
              <a:spcAft>
                <a:spcPts val="0"/>
              </a:spcAft>
              <a:buClr>
                <a:srgbClr val="3F3F3F"/>
              </a:buClr>
              <a:buSzPts val="2800"/>
              <a:buFont typeface="Calibri"/>
              <a:buNone/>
              <a:defRPr b="0" i="0" sz="2800" u="none" cap="none" strike="noStrike">
                <a:solidFill>
                  <a:srgbClr val="3F3F3F"/>
                </a:solidFill>
                <a:latin typeface="Arial"/>
                <a:ea typeface="Arial"/>
                <a:cs typeface="Arial"/>
                <a:sym typeface="Arial"/>
              </a:defRPr>
            </a:lvl2pPr>
            <a:lvl3pPr lvl="2" marR="0" rtl="0" algn="l">
              <a:lnSpc>
                <a:spcPct val="100000"/>
              </a:lnSpc>
              <a:spcBef>
                <a:spcPts val="400"/>
              </a:spcBef>
              <a:spcAft>
                <a:spcPts val="0"/>
              </a:spcAft>
              <a:buClr>
                <a:srgbClr val="3F3F3F"/>
              </a:buClr>
              <a:buSzPts val="2400"/>
              <a:buFont typeface="Calibri"/>
              <a:buNone/>
              <a:defRPr b="0" i="0" sz="2400" u="none" cap="none" strike="noStrike">
                <a:solidFill>
                  <a:srgbClr val="3F3F3F"/>
                </a:solidFill>
                <a:latin typeface="Arial"/>
                <a:ea typeface="Arial"/>
                <a:cs typeface="Arial"/>
                <a:sym typeface="Arial"/>
              </a:defRPr>
            </a:lvl3pPr>
            <a:lvl4pPr lvl="3" marR="0" rtl="0" algn="l">
              <a:lnSpc>
                <a:spcPct val="100000"/>
              </a:lnSpc>
              <a:spcBef>
                <a:spcPts val="400"/>
              </a:spcBef>
              <a:spcAft>
                <a:spcPts val="0"/>
              </a:spcAft>
              <a:buClr>
                <a:srgbClr val="3F3F3F"/>
              </a:buClr>
              <a:buSzPts val="2000"/>
              <a:buFont typeface="Calibri"/>
              <a:buNone/>
              <a:defRPr b="0" i="0" sz="2000" u="none" cap="none" strike="noStrike">
                <a:solidFill>
                  <a:srgbClr val="3F3F3F"/>
                </a:solidFill>
                <a:latin typeface="Arial"/>
                <a:ea typeface="Arial"/>
                <a:cs typeface="Arial"/>
                <a:sym typeface="Arial"/>
              </a:defRPr>
            </a:lvl4pPr>
            <a:lvl5pPr lvl="4" marR="0" rtl="0" algn="l">
              <a:lnSpc>
                <a:spcPct val="100000"/>
              </a:lnSpc>
              <a:spcBef>
                <a:spcPts val="400"/>
              </a:spcBef>
              <a:spcAft>
                <a:spcPts val="0"/>
              </a:spcAft>
              <a:buClr>
                <a:srgbClr val="3F3F3F"/>
              </a:buClr>
              <a:buSzPts val="2000"/>
              <a:buFont typeface="Calibri"/>
              <a:buNone/>
              <a:defRPr b="0" i="0" sz="2000" u="none" cap="none" strike="noStrike">
                <a:solidFill>
                  <a:srgbClr val="3F3F3F"/>
                </a:solidFill>
                <a:latin typeface="Arial"/>
                <a:ea typeface="Arial"/>
                <a:cs typeface="Arial"/>
                <a:sym typeface="Arial"/>
              </a:defRPr>
            </a:lvl5pPr>
            <a:lvl6pPr lvl="5"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Arial"/>
                <a:ea typeface="Arial"/>
                <a:cs typeface="Arial"/>
                <a:sym typeface="Arial"/>
              </a:defRPr>
            </a:lvl6pPr>
            <a:lvl7pPr lvl="6"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Arial"/>
                <a:ea typeface="Arial"/>
                <a:cs typeface="Arial"/>
                <a:sym typeface="Arial"/>
              </a:defRPr>
            </a:lvl7pPr>
            <a:lvl8pPr lvl="7"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Arial"/>
                <a:ea typeface="Arial"/>
                <a:cs typeface="Arial"/>
                <a:sym typeface="Arial"/>
              </a:defRPr>
            </a:lvl8pPr>
            <a:lvl9pPr lvl="8" marR="0" rtl="0" algn="l">
              <a:lnSpc>
                <a:spcPct val="90000"/>
              </a:lnSpc>
              <a:spcBef>
                <a:spcPts val="400"/>
              </a:spcBef>
              <a:spcAft>
                <a:spcPts val="400"/>
              </a:spcAft>
              <a:buClr>
                <a:schemeClr val="accent1"/>
              </a:buClr>
              <a:buSzPts val="2000"/>
              <a:buFont typeface="Calibri"/>
              <a:buNone/>
              <a:defRPr b="0" i="0" sz="2000" u="none" cap="none" strike="noStrike">
                <a:solidFill>
                  <a:srgbClr val="3F3F3F"/>
                </a:solidFill>
                <a:latin typeface="Arial"/>
                <a:ea typeface="Arial"/>
                <a:cs typeface="Arial"/>
                <a:sym typeface="Arial"/>
              </a:defRPr>
            </a:lvl9pPr>
          </a:lstStyle>
          <a:p/>
        </p:txBody>
      </p:sp>
      <p:sp>
        <p:nvSpPr>
          <p:cNvPr id="78" name="Google Shape;78;p42"/>
          <p:cNvSpPr txBox="1"/>
          <p:nvPr>
            <p:ph type="title"/>
          </p:nvPr>
        </p:nvSpPr>
        <p:spPr>
          <a:xfrm>
            <a:off x="1097279" y="4799362"/>
            <a:ext cx="10113645" cy="743682"/>
          </a:xfrm>
          <a:prstGeom prst="rect">
            <a:avLst/>
          </a:prstGeom>
          <a:noFill/>
          <a:ln>
            <a:noFill/>
          </a:ln>
        </p:spPr>
        <p:txBody>
          <a:bodyPr anchorCtr="0" anchor="b" bIns="0" lIns="91425" spcFirstLastPara="1" rIns="91425" wrap="square" tIns="0">
            <a:noAutofit/>
          </a:bodyPr>
          <a:lstStyle>
            <a:lvl1pPr lvl="0" algn="l">
              <a:lnSpc>
                <a:spcPct val="90000"/>
              </a:lnSpc>
              <a:spcBef>
                <a:spcPts val="0"/>
              </a:spcBef>
              <a:spcAft>
                <a:spcPts val="0"/>
              </a:spcAft>
              <a:buClr>
                <a:srgbClr val="FFFFFF"/>
              </a:buClr>
              <a:buSzPts val="3600"/>
              <a:buFont typeface="Arial"/>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42"/>
          <p:cNvSpPr txBox="1"/>
          <p:nvPr>
            <p:ph idx="1" type="body"/>
          </p:nvPr>
        </p:nvSpPr>
        <p:spPr>
          <a:xfrm>
            <a:off x="1097279" y="5715000"/>
            <a:ext cx="10113264" cy="609600"/>
          </a:xfrm>
          <a:prstGeom prst="rect">
            <a:avLst/>
          </a:prstGeom>
          <a:noFill/>
          <a:ln>
            <a:noFill/>
          </a:ln>
        </p:spPr>
        <p:txBody>
          <a:bodyPr anchorCtr="0" anchor="t" bIns="0" lIns="91425" spcFirstLastPara="1" rIns="91425" wrap="square" tIns="0">
            <a:normAutofit/>
          </a:bodyPr>
          <a:lstStyle>
            <a:lvl1pPr indent="-228600" lvl="0" marL="457200" algn="l">
              <a:lnSpc>
                <a:spcPct val="120000"/>
              </a:lnSpc>
              <a:spcBef>
                <a:spcPts val="0"/>
              </a:spcBef>
              <a:spcAft>
                <a:spcPts val="0"/>
              </a:spcAft>
              <a:buSzPts val="1800"/>
              <a:buNone/>
              <a:defRPr sz="1800">
                <a:solidFill>
                  <a:srgbClr val="FFFFFF"/>
                </a:solidFill>
              </a:defRPr>
            </a:lvl1pPr>
            <a:lvl2pPr indent="-228600" lvl="1" marL="914400" algn="l">
              <a:lnSpc>
                <a:spcPct val="100000"/>
              </a:lnSpc>
              <a:spcBef>
                <a:spcPts val="6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0" name="Google Shape;80;p42"/>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42"/>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2"/>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31"/>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31"/>
          <p:cNvSpPr txBox="1"/>
          <p:nvPr>
            <p:ph type="title"/>
          </p:nvPr>
        </p:nvSpPr>
        <p:spPr>
          <a:xfrm>
            <a:off x="1097275" y="286601"/>
            <a:ext cx="10058400" cy="1046700"/>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3F3F3F"/>
              </a:buClr>
              <a:buSzPts val="5500"/>
              <a:buFont typeface="Arial"/>
              <a:buNone/>
              <a:defRPr b="0" i="0" sz="5500" u="none" cap="none" strike="noStrik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31"/>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42900" lvl="0" marL="457200" marR="0" rtl="0" algn="l">
              <a:lnSpc>
                <a:spcPct val="120000"/>
              </a:lnSpc>
              <a:spcBef>
                <a:spcPts val="1200"/>
              </a:spcBef>
              <a:spcAft>
                <a:spcPts val="0"/>
              </a:spcAft>
              <a:buClr>
                <a:schemeClr val="accent1"/>
              </a:buClr>
              <a:buSzPts val="1800"/>
              <a:buFont typeface="Calibri"/>
              <a:buChar char=" "/>
              <a:defRPr b="0" i="0" sz="1800" u="none" cap="none" strike="noStrike">
                <a:solidFill>
                  <a:srgbClr val="3F3F3F"/>
                </a:solidFill>
                <a:latin typeface="Arial"/>
                <a:ea typeface="Arial"/>
                <a:cs typeface="Arial"/>
                <a:sym typeface="Arial"/>
              </a:defRPr>
            </a:lvl1pPr>
            <a:lvl2pPr indent="-330200" lvl="1" marL="914400" marR="0" rtl="0" algn="l">
              <a:lnSpc>
                <a:spcPct val="100000"/>
              </a:lnSpc>
              <a:spcBef>
                <a:spcPts val="200"/>
              </a:spcBef>
              <a:spcAft>
                <a:spcPts val="0"/>
              </a:spcAft>
              <a:buClr>
                <a:srgbClr val="3F3F3F"/>
              </a:buClr>
              <a:buSzPts val="1600"/>
              <a:buFont typeface="Calibri"/>
              <a:buChar char="◦"/>
              <a:defRPr b="0" i="0" sz="1600" u="none" cap="none" strike="noStrike">
                <a:solidFill>
                  <a:srgbClr val="3F3F3F"/>
                </a:solidFill>
                <a:latin typeface="Arial"/>
                <a:ea typeface="Arial"/>
                <a:cs typeface="Arial"/>
                <a:sym typeface="Arial"/>
              </a:defRPr>
            </a:lvl2pPr>
            <a:lvl3pPr indent="-304800" lvl="2" marL="1371600" marR="0" rtl="0" algn="l">
              <a:lnSpc>
                <a:spcPct val="100000"/>
              </a:lnSpc>
              <a:spcBef>
                <a:spcPts val="400"/>
              </a:spcBef>
              <a:spcAft>
                <a:spcPts val="0"/>
              </a:spcAft>
              <a:buClr>
                <a:srgbClr val="3F3F3F"/>
              </a:buClr>
              <a:buSzPts val="1200"/>
              <a:buFont typeface="Calibri"/>
              <a:buChar char="◦"/>
              <a:defRPr b="0" i="0" sz="1200" u="none" cap="none" strike="noStrike">
                <a:solidFill>
                  <a:srgbClr val="3F3F3F"/>
                </a:solidFill>
                <a:latin typeface="Arial"/>
                <a:ea typeface="Arial"/>
                <a:cs typeface="Arial"/>
                <a:sym typeface="Arial"/>
              </a:defRPr>
            </a:lvl3pPr>
            <a:lvl4pPr indent="-304800" lvl="3" marL="1828800" marR="0" rtl="0" algn="l">
              <a:lnSpc>
                <a:spcPct val="100000"/>
              </a:lnSpc>
              <a:spcBef>
                <a:spcPts val="400"/>
              </a:spcBef>
              <a:spcAft>
                <a:spcPts val="0"/>
              </a:spcAft>
              <a:buClr>
                <a:srgbClr val="3F3F3F"/>
              </a:buClr>
              <a:buSzPts val="1200"/>
              <a:buFont typeface="Calibri"/>
              <a:buChar char="◦"/>
              <a:defRPr b="0" i="0" sz="1200" u="none" cap="none" strike="noStrike">
                <a:solidFill>
                  <a:srgbClr val="3F3F3F"/>
                </a:solidFill>
                <a:latin typeface="Arial"/>
                <a:ea typeface="Arial"/>
                <a:cs typeface="Arial"/>
                <a:sym typeface="Arial"/>
              </a:defRPr>
            </a:lvl4pPr>
            <a:lvl5pPr indent="-304800" lvl="4" marL="2286000" marR="0" rtl="0" algn="l">
              <a:lnSpc>
                <a:spcPct val="100000"/>
              </a:lnSpc>
              <a:spcBef>
                <a:spcPts val="400"/>
              </a:spcBef>
              <a:spcAft>
                <a:spcPts val="0"/>
              </a:spcAft>
              <a:buClr>
                <a:srgbClr val="3F3F3F"/>
              </a:buClr>
              <a:buSzPts val="1200"/>
              <a:buFont typeface="Calibri"/>
              <a:buChar char="◦"/>
              <a:defRPr b="0" i="0" sz="1200" u="none" cap="none" strike="noStrike">
                <a:solidFill>
                  <a:srgbClr val="3F3F3F"/>
                </a:solidFill>
                <a:latin typeface="Arial"/>
                <a:ea typeface="Arial"/>
                <a:cs typeface="Arial"/>
                <a:sym typeface="Arial"/>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rial"/>
                <a:ea typeface="Arial"/>
                <a:cs typeface="Arial"/>
                <a:sym typeface="Arial"/>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rial"/>
                <a:ea typeface="Arial"/>
                <a:cs typeface="Arial"/>
                <a:sym typeface="Arial"/>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rial"/>
                <a:ea typeface="Arial"/>
                <a:cs typeface="Arial"/>
                <a:sym typeface="Arial"/>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Arial"/>
                <a:ea typeface="Arial"/>
                <a:cs typeface="Arial"/>
                <a:sym typeface="Arial"/>
              </a:defRPr>
            </a:lvl9pPr>
          </a:lstStyle>
          <a:p/>
        </p:txBody>
      </p:sp>
      <p:sp>
        <p:nvSpPr>
          <p:cNvPr id="13" name="Google Shape;13;p31"/>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8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31"/>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 name="Google Shape;15;p31"/>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800" u="none" cap="none" strike="noStrike">
                <a:solidFill>
                  <a:srgbClr val="FFFFFF"/>
                </a:solidFill>
                <a:latin typeface="Arial"/>
                <a:ea typeface="Arial"/>
                <a:cs typeface="Arial"/>
                <a:sym typeface="Arial"/>
              </a:defRPr>
            </a:lvl1pPr>
            <a:lvl2pPr indent="0" lvl="1" marL="0" marR="0" rtl="0" algn="l">
              <a:spcBef>
                <a:spcPts val="0"/>
              </a:spcBef>
              <a:buNone/>
              <a:defRPr b="0" i="0" sz="800" u="none" cap="none" strike="noStrike">
                <a:solidFill>
                  <a:srgbClr val="FFFFFF"/>
                </a:solidFill>
                <a:latin typeface="Arial"/>
                <a:ea typeface="Arial"/>
                <a:cs typeface="Arial"/>
                <a:sym typeface="Arial"/>
              </a:defRPr>
            </a:lvl2pPr>
            <a:lvl3pPr indent="0" lvl="2" marL="0" marR="0" rtl="0" algn="l">
              <a:spcBef>
                <a:spcPts val="0"/>
              </a:spcBef>
              <a:buNone/>
              <a:defRPr b="0" i="0" sz="800" u="none" cap="none" strike="noStrike">
                <a:solidFill>
                  <a:srgbClr val="FFFFFF"/>
                </a:solidFill>
                <a:latin typeface="Arial"/>
                <a:ea typeface="Arial"/>
                <a:cs typeface="Arial"/>
                <a:sym typeface="Arial"/>
              </a:defRPr>
            </a:lvl3pPr>
            <a:lvl4pPr indent="0" lvl="3" marL="0" marR="0" rtl="0" algn="l">
              <a:spcBef>
                <a:spcPts val="0"/>
              </a:spcBef>
              <a:buNone/>
              <a:defRPr b="0" i="0" sz="800" u="none" cap="none" strike="noStrike">
                <a:solidFill>
                  <a:srgbClr val="FFFFFF"/>
                </a:solidFill>
                <a:latin typeface="Arial"/>
                <a:ea typeface="Arial"/>
                <a:cs typeface="Arial"/>
                <a:sym typeface="Arial"/>
              </a:defRPr>
            </a:lvl4pPr>
            <a:lvl5pPr indent="0" lvl="4" marL="0" marR="0" rtl="0" algn="l">
              <a:spcBef>
                <a:spcPts val="0"/>
              </a:spcBef>
              <a:buNone/>
              <a:defRPr b="0" i="0" sz="800" u="none" cap="none" strike="noStrike">
                <a:solidFill>
                  <a:srgbClr val="FFFFFF"/>
                </a:solidFill>
                <a:latin typeface="Arial"/>
                <a:ea typeface="Arial"/>
                <a:cs typeface="Arial"/>
                <a:sym typeface="Arial"/>
              </a:defRPr>
            </a:lvl5pPr>
            <a:lvl6pPr indent="0" lvl="5" marL="0" marR="0" rtl="0" algn="l">
              <a:spcBef>
                <a:spcPts val="0"/>
              </a:spcBef>
              <a:buNone/>
              <a:defRPr b="0" i="0" sz="800" u="none" cap="none" strike="noStrike">
                <a:solidFill>
                  <a:srgbClr val="FFFFFF"/>
                </a:solidFill>
                <a:latin typeface="Arial"/>
                <a:ea typeface="Arial"/>
                <a:cs typeface="Arial"/>
                <a:sym typeface="Arial"/>
              </a:defRPr>
            </a:lvl6pPr>
            <a:lvl7pPr indent="0" lvl="6" marL="0" marR="0" rtl="0" algn="l">
              <a:spcBef>
                <a:spcPts val="0"/>
              </a:spcBef>
              <a:buNone/>
              <a:defRPr b="0" i="0" sz="800" u="none" cap="none" strike="noStrike">
                <a:solidFill>
                  <a:srgbClr val="FFFFFF"/>
                </a:solidFill>
                <a:latin typeface="Arial"/>
                <a:ea typeface="Arial"/>
                <a:cs typeface="Arial"/>
                <a:sym typeface="Arial"/>
              </a:defRPr>
            </a:lvl7pPr>
            <a:lvl8pPr indent="0" lvl="7" marL="0" marR="0" rtl="0" algn="l">
              <a:spcBef>
                <a:spcPts val="0"/>
              </a:spcBef>
              <a:buNone/>
              <a:defRPr b="0" i="0" sz="800" u="none" cap="none" strike="noStrike">
                <a:solidFill>
                  <a:srgbClr val="FFFFFF"/>
                </a:solidFill>
                <a:latin typeface="Arial"/>
                <a:ea typeface="Arial"/>
                <a:cs typeface="Arial"/>
                <a:sym typeface="Arial"/>
              </a:defRPr>
            </a:lvl8pPr>
            <a:lvl9pPr indent="0" lvl="8" marL="0" marR="0" rtl="0" algn="l">
              <a:spcBef>
                <a:spcPts val="0"/>
              </a:spcBef>
              <a:buNone/>
              <a:defRPr b="0" i="0" sz="8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16" name="Google Shape;16;p31"/>
          <p:cNvCxnSpPr/>
          <p:nvPr/>
        </p:nvCxnSpPr>
        <p:spPr>
          <a:xfrm>
            <a:off x="1142995" y="1333380"/>
            <a:ext cx="9966900" cy="0"/>
          </a:xfrm>
          <a:prstGeom prst="straightConnector1">
            <a:avLst/>
          </a:prstGeom>
          <a:noFill/>
          <a:ln cap="flat" cmpd="sng" w="12700">
            <a:solidFill>
              <a:srgbClr val="3F3F3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6" name="Shape 96"/>
        <p:cNvGrpSpPr/>
        <p:nvPr/>
      </p:nvGrpSpPr>
      <p:grpSpPr>
        <a:xfrm>
          <a:off x="0" y="0"/>
          <a:ext cx="0" cy="0"/>
          <a:chOff x="0" y="0"/>
          <a:chExt cx="0" cy="0"/>
        </a:xfrm>
      </p:grpSpPr>
      <p:sp>
        <p:nvSpPr>
          <p:cNvPr id="97" name="Google Shape;97;p34"/>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FEFEFE"/>
              </a:buClr>
              <a:buSzPts val="5500"/>
              <a:buFont typeface="Arial"/>
              <a:buNone/>
              <a:defRPr b="0" i="0" sz="5500" u="none" cap="none" strike="noStrike">
                <a:solidFill>
                  <a:srgbClr val="FEFEFE"/>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9" name="Google Shape;99;p34"/>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42900" lvl="0" marL="457200" marR="0" rtl="0" algn="l">
              <a:lnSpc>
                <a:spcPct val="120000"/>
              </a:lnSpc>
              <a:spcBef>
                <a:spcPts val="1200"/>
              </a:spcBef>
              <a:spcAft>
                <a:spcPts val="0"/>
              </a:spcAft>
              <a:buClr>
                <a:schemeClr val="accent1"/>
              </a:buClr>
              <a:buSzPts val="1800"/>
              <a:buFont typeface="Calibri"/>
              <a:buChar char=" "/>
              <a:defRPr b="0" i="0" sz="1800" u="none" cap="none" strike="noStrike">
                <a:solidFill>
                  <a:srgbClr val="FEFEFE"/>
                </a:solidFill>
                <a:latin typeface="Arial"/>
                <a:ea typeface="Arial"/>
                <a:cs typeface="Arial"/>
                <a:sym typeface="Arial"/>
              </a:defRPr>
            </a:lvl1pPr>
            <a:lvl2pPr indent="-330200" lvl="1" marL="914400" marR="0" rtl="0" algn="l">
              <a:lnSpc>
                <a:spcPct val="100000"/>
              </a:lnSpc>
              <a:spcBef>
                <a:spcPts val="200"/>
              </a:spcBef>
              <a:spcAft>
                <a:spcPts val="0"/>
              </a:spcAft>
              <a:buClr>
                <a:srgbClr val="FEFEFE"/>
              </a:buClr>
              <a:buSzPts val="1600"/>
              <a:buFont typeface="Calibri"/>
              <a:buChar char="◦"/>
              <a:defRPr b="0" i="0" sz="1600" u="none" cap="none" strike="noStrike">
                <a:solidFill>
                  <a:srgbClr val="FEFEFE"/>
                </a:solidFill>
                <a:latin typeface="Arial"/>
                <a:ea typeface="Arial"/>
                <a:cs typeface="Arial"/>
                <a:sym typeface="Arial"/>
              </a:defRPr>
            </a:lvl2pPr>
            <a:lvl3pPr indent="-304800" lvl="2" marL="1371600" marR="0" rtl="0" algn="l">
              <a:lnSpc>
                <a:spcPct val="100000"/>
              </a:lnSpc>
              <a:spcBef>
                <a:spcPts val="400"/>
              </a:spcBef>
              <a:spcAft>
                <a:spcPts val="0"/>
              </a:spcAft>
              <a:buClr>
                <a:srgbClr val="FEFEFE"/>
              </a:buClr>
              <a:buSzPts val="1200"/>
              <a:buFont typeface="Calibri"/>
              <a:buChar char="◦"/>
              <a:defRPr b="0" i="0" sz="1200" u="none" cap="none" strike="noStrike">
                <a:solidFill>
                  <a:srgbClr val="FEFEFE"/>
                </a:solidFill>
                <a:latin typeface="Arial"/>
                <a:ea typeface="Arial"/>
                <a:cs typeface="Arial"/>
                <a:sym typeface="Arial"/>
              </a:defRPr>
            </a:lvl3pPr>
            <a:lvl4pPr indent="-304800" lvl="3" marL="1828800" marR="0" rtl="0" algn="l">
              <a:lnSpc>
                <a:spcPct val="100000"/>
              </a:lnSpc>
              <a:spcBef>
                <a:spcPts val="400"/>
              </a:spcBef>
              <a:spcAft>
                <a:spcPts val="0"/>
              </a:spcAft>
              <a:buClr>
                <a:srgbClr val="FEFEFE"/>
              </a:buClr>
              <a:buSzPts val="1200"/>
              <a:buFont typeface="Calibri"/>
              <a:buChar char="◦"/>
              <a:defRPr b="0" i="0" sz="1200" u="none" cap="none" strike="noStrike">
                <a:solidFill>
                  <a:srgbClr val="FEFEFE"/>
                </a:solidFill>
                <a:latin typeface="Arial"/>
                <a:ea typeface="Arial"/>
                <a:cs typeface="Arial"/>
                <a:sym typeface="Arial"/>
              </a:defRPr>
            </a:lvl4pPr>
            <a:lvl5pPr indent="-304800" lvl="4" marL="2286000" marR="0" rtl="0" algn="l">
              <a:lnSpc>
                <a:spcPct val="100000"/>
              </a:lnSpc>
              <a:spcBef>
                <a:spcPts val="400"/>
              </a:spcBef>
              <a:spcAft>
                <a:spcPts val="0"/>
              </a:spcAft>
              <a:buClr>
                <a:srgbClr val="FEFEFE"/>
              </a:buClr>
              <a:buSzPts val="1200"/>
              <a:buFont typeface="Calibri"/>
              <a:buChar char="◦"/>
              <a:defRPr b="0" i="0" sz="1200" u="none" cap="none" strike="noStrike">
                <a:solidFill>
                  <a:srgbClr val="FEFEFE"/>
                </a:solidFill>
                <a:latin typeface="Arial"/>
                <a:ea typeface="Arial"/>
                <a:cs typeface="Arial"/>
                <a:sym typeface="Arial"/>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FEFEFE"/>
                </a:solidFill>
                <a:latin typeface="Arial"/>
                <a:ea typeface="Arial"/>
                <a:cs typeface="Arial"/>
                <a:sym typeface="Arial"/>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FEFEFE"/>
                </a:solidFill>
                <a:latin typeface="Arial"/>
                <a:ea typeface="Arial"/>
                <a:cs typeface="Arial"/>
                <a:sym typeface="Arial"/>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FEFEFE"/>
                </a:solidFill>
                <a:latin typeface="Arial"/>
                <a:ea typeface="Arial"/>
                <a:cs typeface="Arial"/>
                <a:sym typeface="Arial"/>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FEFEFE"/>
                </a:solidFill>
                <a:latin typeface="Arial"/>
                <a:ea typeface="Arial"/>
                <a:cs typeface="Arial"/>
                <a:sym typeface="Arial"/>
              </a:defRPr>
            </a:lvl9pPr>
          </a:lstStyle>
          <a:p/>
        </p:txBody>
      </p:sp>
      <p:sp>
        <p:nvSpPr>
          <p:cNvPr id="100" name="Google Shape;100;p34"/>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800">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01" name="Google Shape;101;p34"/>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800" cap="non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02" name="Google Shape;102;p34"/>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sz="800" u="none">
                <a:solidFill>
                  <a:srgbClr val="FFFFFF"/>
                </a:solidFill>
                <a:latin typeface="Arial"/>
                <a:ea typeface="Arial"/>
                <a:cs typeface="Arial"/>
                <a:sym typeface="Arial"/>
              </a:defRPr>
            </a:lvl1pPr>
            <a:lvl2pPr indent="0" lvl="1" marL="0" marR="0" rtl="0" algn="l">
              <a:spcBef>
                <a:spcPts val="0"/>
              </a:spcBef>
              <a:buNone/>
              <a:defRPr b="0" sz="800" u="none">
                <a:solidFill>
                  <a:srgbClr val="FFFFFF"/>
                </a:solidFill>
                <a:latin typeface="Arial"/>
                <a:ea typeface="Arial"/>
                <a:cs typeface="Arial"/>
                <a:sym typeface="Arial"/>
              </a:defRPr>
            </a:lvl2pPr>
            <a:lvl3pPr indent="0" lvl="2" marL="0" marR="0" rtl="0" algn="l">
              <a:spcBef>
                <a:spcPts val="0"/>
              </a:spcBef>
              <a:buNone/>
              <a:defRPr b="0" sz="800" u="none">
                <a:solidFill>
                  <a:srgbClr val="FFFFFF"/>
                </a:solidFill>
                <a:latin typeface="Arial"/>
                <a:ea typeface="Arial"/>
                <a:cs typeface="Arial"/>
                <a:sym typeface="Arial"/>
              </a:defRPr>
            </a:lvl3pPr>
            <a:lvl4pPr indent="0" lvl="3" marL="0" marR="0" rtl="0" algn="l">
              <a:spcBef>
                <a:spcPts val="0"/>
              </a:spcBef>
              <a:buNone/>
              <a:defRPr b="0" sz="800" u="none">
                <a:solidFill>
                  <a:srgbClr val="FFFFFF"/>
                </a:solidFill>
                <a:latin typeface="Arial"/>
                <a:ea typeface="Arial"/>
                <a:cs typeface="Arial"/>
                <a:sym typeface="Arial"/>
              </a:defRPr>
            </a:lvl4pPr>
            <a:lvl5pPr indent="0" lvl="4" marL="0" marR="0" rtl="0" algn="l">
              <a:spcBef>
                <a:spcPts val="0"/>
              </a:spcBef>
              <a:buNone/>
              <a:defRPr b="0" sz="800" u="none">
                <a:solidFill>
                  <a:srgbClr val="FFFFFF"/>
                </a:solidFill>
                <a:latin typeface="Arial"/>
                <a:ea typeface="Arial"/>
                <a:cs typeface="Arial"/>
                <a:sym typeface="Arial"/>
              </a:defRPr>
            </a:lvl5pPr>
            <a:lvl6pPr indent="0" lvl="5" marL="0" marR="0" rtl="0" algn="l">
              <a:spcBef>
                <a:spcPts val="0"/>
              </a:spcBef>
              <a:buNone/>
              <a:defRPr b="0" sz="800" u="none">
                <a:solidFill>
                  <a:srgbClr val="FFFFFF"/>
                </a:solidFill>
                <a:latin typeface="Arial"/>
                <a:ea typeface="Arial"/>
                <a:cs typeface="Arial"/>
                <a:sym typeface="Arial"/>
              </a:defRPr>
            </a:lvl6pPr>
            <a:lvl7pPr indent="0" lvl="6" marL="0" marR="0" rtl="0" algn="l">
              <a:spcBef>
                <a:spcPts val="0"/>
              </a:spcBef>
              <a:buNone/>
              <a:defRPr b="0" sz="800" u="none">
                <a:solidFill>
                  <a:srgbClr val="FFFFFF"/>
                </a:solidFill>
                <a:latin typeface="Arial"/>
                <a:ea typeface="Arial"/>
                <a:cs typeface="Arial"/>
                <a:sym typeface="Arial"/>
              </a:defRPr>
            </a:lvl7pPr>
            <a:lvl8pPr indent="0" lvl="7" marL="0" marR="0" rtl="0" algn="l">
              <a:spcBef>
                <a:spcPts val="0"/>
              </a:spcBef>
              <a:buNone/>
              <a:defRPr b="0" sz="800" u="none">
                <a:solidFill>
                  <a:srgbClr val="FFFFFF"/>
                </a:solidFill>
                <a:latin typeface="Arial"/>
                <a:ea typeface="Arial"/>
                <a:cs typeface="Arial"/>
                <a:sym typeface="Arial"/>
              </a:defRPr>
            </a:lvl8pPr>
            <a:lvl9pPr indent="0" lvl="8" marL="0" marR="0" rtl="0" algn="l">
              <a:spcBef>
                <a:spcPts val="0"/>
              </a:spcBef>
              <a:buNone/>
              <a:defRPr b="0" sz="800" u="non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103" name="Google Shape;103;p34"/>
          <p:cNvCxnSpPr/>
          <p:nvPr/>
        </p:nvCxnSpPr>
        <p:spPr>
          <a:xfrm>
            <a:off x="1193532" y="1897380"/>
            <a:ext cx="9966960" cy="0"/>
          </a:xfrm>
          <a:prstGeom prst="straightConnector1">
            <a:avLst/>
          </a:prstGeom>
          <a:noFill/>
          <a:ln cap="flat" cmpd="sng" w="12700">
            <a:solidFill>
              <a:srgbClr val="FEFEFE"/>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omments" Target="../comments/comment1.xml"/><Relationship Id="rId4" Type="http://schemas.openxmlformats.org/officeDocument/2006/relationships/image" Target="../media/image80.png"/><Relationship Id="rId5" Type="http://schemas.openxmlformats.org/officeDocument/2006/relationships/image" Target="../media/image10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9.png"/><Relationship Id="rId4" Type="http://schemas.openxmlformats.org/officeDocument/2006/relationships/image" Target="../media/image7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2.png"/><Relationship Id="rId4" Type="http://schemas.openxmlformats.org/officeDocument/2006/relationships/image" Target="../media/image7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82.png"/><Relationship Id="rId5"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19.pn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8.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3.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5.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41.png"/><Relationship Id="rId6" Type="http://schemas.openxmlformats.org/officeDocument/2006/relationships/image" Target="../media/image50.png"/><Relationship Id="rId7"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6.png"/><Relationship Id="rId4" Type="http://schemas.openxmlformats.org/officeDocument/2006/relationships/image" Target="../media/image44.png"/><Relationship Id="rId5" Type="http://schemas.openxmlformats.org/officeDocument/2006/relationships/image" Target="../media/image10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2.png"/><Relationship Id="rId4" Type="http://schemas.openxmlformats.org/officeDocument/2006/relationships/image" Target="../media/image55.png"/><Relationship Id="rId9" Type="http://schemas.openxmlformats.org/officeDocument/2006/relationships/image" Target="../media/image111.png"/><Relationship Id="rId5" Type="http://schemas.openxmlformats.org/officeDocument/2006/relationships/image" Target="../media/image49.png"/><Relationship Id="rId6" Type="http://schemas.openxmlformats.org/officeDocument/2006/relationships/image" Target="../media/image54.png"/><Relationship Id="rId7" Type="http://schemas.openxmlformats.org/officeDocument/2006/relationships/image" Target="../media/image51.png"/><Relationship Id="rId8" Type="http://schemas.openxmlformats.org/officeDocument/2006/relationships/image" Target="../media/image1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6.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8.png"/><Relationship Id="rId4" Type="http://schemas.openxmlformats.org/officeDocument/2006/relationships/image" Target="../media/image63.png"/><Relationship Id="rId5"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04.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0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95.png"/><Relationship Id="rId4" Type="http://schemas.openxmlformats.org/officeDocument/2006/relationships/image" Target="../media/image109.png"/><Relationship Id="rId5" Type="http://schemas.openxmlformats.org/officeDocument/2006/relationships/image" Target="../media/image10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01.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90.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0.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0.png"/><Relationship Id="rId4" Type="http://schemas.openxmlformats.org/officeDocument/2006/relationships/image" Target="../media/image92.png"/><Relationship Id="rId11" Type="http://schemas.openxmlformats.org/officeDocument/2006/relationships/image" Target="../media/image79.png"/><Relationship Id="rId10" Type="http://schemas.openxmlformats.org/officeDocument/2006/relationships/image" Target="../media/image77.png"/><Relationship Id="rId9" Type="http://schemas.openxmlformats.org/officeDocument/2006/relationships/image" Target="../media/image76.png"/><Relationship Id="rId5" Type="http://schemas.openxmlformats.org/officeDocument/2006/relationships/image" Target="../media/image81.png"/><Relationship Id="rId6" Type="http://schemas.openxmlformats.org/officeDocument/2006/relationships/image" Target="../media/image73.png"/><Relationship Id="rId7" Type="http://schemas.openxmlformats.org/officeDocument/2006/relationships/image" Target="../media/image75.png"/><Relationship Id="rId8" Type="http://schemas.openxmlformats.org/officeDocument/2006/relationships/image" Target="../media/image7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78.png"/><Relationship Id="rId4" Type="http://schemas.openxmlformats.org/officeDocument/2006/relationships/image" Target="../media/image10.png"/><Relationship Id="rId5" Type="http://schemas.openxmlformats.org/officeDocument/2006/relationships/image" Target="../media/image102.png"/><Relationship Id="rId6" Type="http://schemas.openxmlformats.org/officeDocument/2006/relationships/image" Target="../media/image10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98.png"/><Relationship Id="rId4" Type="http://schemas.openxmlformats.org/officeDocument/2006/relationships/image" Target="../media/image84.png"/><Relationship Id="rId5" Type="http://schemas.openxmlformats.org/officeDocument/2006/relationships/image" Target="../media/image8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7.png"/><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8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9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0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91.png"/><Relationship Id="rId4" Type="http://schemas.openxmlformats.org/officeDocument/2006/relationships/image" Target="../media/image89.png"/><Relationship Id="rId5" Type="http://schemas.openxmlformats.org/officeDocument/2006/relationships/image" Target="../media/image9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9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96.png"/><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3" name="Shape 113"/>
        <p:cNvGrpSpPr/>
        <p:nvPr/>
      </p:nvGrpSpPr>
      <p:grpSpPr>
        <a:xfrm>
          <a:off x="0" y="0"/>
          <a:ext cx="0" cy="0"/>
          <a:chOff x="0" y="0"/>
          <a:chExt cx="0" cy="0"/>
        </a:xfrm>
      </p:grpSpPr>
      <p:sp>
        <p:nvSpPr>
          <p:cNvPr id="114" name="Google Shape;114;p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5" name="Google Shape;115;p1"/>
          <p:cNvSpPr txBox="1"/>
          <p:nvPr>
            <p:ph type="ctrTitle"/>
          </p:nvPr>
        </p:nvSpPr>
        <p:spPr>
          <a:xfrm>
            <a:off x="633999" y="4397830"/>
            <a:ext cx="10909200" cy="957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262626"/>
              </a:buClr>
              <a:buSzPts val="4200"/>
              <a:buFont typeface="Arial Narrow"/>
              <a:buNone/>
            </a:pPr>
            <a:r>
              <a:rPr b="1" lang="en-US" sz="4000">
                <a:latin typeface="Arial Narrow"/>
                <a:ea typeface="Arial Narrow"/>
                <a:cs typeface="Arial Narrow"/>
                <a:sym typeface="Arial Narrow"/>
              </a:rPr>
              <a:t>Analysis and Prediction of YouTube Trending Videos </a:t>
            </a:r>
            <a:endParaRPr sz="4000"/>
          </a:p>
        </p:txBody>
      </p:sp>
      <p:sp>
        <p:nvSpPr>
          <p:cNvPr id="116" name="Google Shape;116;p1"/>
          <p:cNvSpPr txBox="1"/>
          <p:nvPr>
            <p:ph idx="1" type="subTitle"/>
          </p:nvPr>
        </p:nvSpPr>
        <p:spPr>
          <a:xfrm>
            <a:off x="633999" y="5782457"/>
            <a:ext cx="10925101" cy="460536"/>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000"/>
              <a:buNone/>
            </a:pPr>
            <a:r>
              <a:rPr b="1" lang="en-US" sz="2000">
                <a:solidFill>
                  <a:srgbClr val="262626"/>
                </a:solidFill>
                <a:latin typeface="Arial Narrow"/>
                <a:ea typeface="Arial Narrow"/>
                <a:cs typeface="Arial Narrow"/>
                <a:sym typeface="Arial Narrow"/>
              </a:rPr>
              <a:t>by</a:t>
            </a:r>
            <a:r>
              <a:rPr b="1" lang="en-US" sz="2000">
                <a:solidFill>
                  <a:srgbClr val="262626"/>
                </a:solidFill>
                <a:latin typeface="Arial Narrow"/>
                <a:ea typeface="Arial Narrow"/>
                <a:cs typeface="Arial Narrow"/>
                <a:sym typeface="Arial Narrow"/>
              </a:rPr>
              <a:t> Ariel Li, Jiaying Du, Sylvie Pan, X</a:t>
            </a:r>
            <a:r>
              <a:rPr b="1" lang="en-US" sz="2000">
                <a:solidFill>
                  <a:srgbClr val="262626"/>
                </a:solidFill>
                <a:latin typeface="Arial Narrow"/>
                <a:ea typeface="Arial Narrow"/>
                <a:cs typeface="Arial Narrow"/>
                <a:sym typeface="Arial Narrow"/>
              </a:rPr>
              <a:t>inyuan </a:t>
            </a:r>
            <a:r>
              <a:rPr b="1" lang="en-US" sz="2000">
                <a:solidFill>
                  <a:srgbClr val="262626"/>
                </a:solidFill>
                <a:latin typeface="Arial Narrow"/>
                <a:ea typeface="Arial Narrow"/>
                <a:cs typeface="Arial Narrow"/>
                <a:sym typeface="Arial Narrow"/>
              </a:rPr>
              <a:t>Gao</a:t>
            </a:r>
            <a:endParaRPr/>
          </a:p>
          <a:p>
            <a:pPr indent="0" lvl="0" marL="0" rtl="0" algn="l">
              <a:lnSpc>
                <a:spcPct val="120000"/>
              </a:lnSpc>
              <a:spcBef>
                <a:spcPts val="0"/>
              </a:spcBef>
              <a:spcAft>
                <a:spcPts val="0"/>
              </a:spcAft>
              <a:buSzPts val="2000"/>
              <a:buNone/>
            </a:pPr>
            <a:r>
              <a:t/>
            </a:r>
            <a:endParaRPr b="1" sz="2000">
              <a:solidFill>
                <a:srgbClr val="262626"/>
              </a:solidFill>
              <a:latin typeface="Arial Narrow"/>
              <a:ea typeface="Arial Narrow"/>
              <a:cs typeface="Arial Narrow"/>
              <a:sym typeface="Arial Narrow"/>
            </a:endParaRPr>
          </a:p>
        </p:txBody>
      </p:sp>
      <p:pic>
        <p:nvPicPr>
          <p:cNvPr id="117" name="Google Shape;117;p1"/>
          <p:cNvPicPr preferRelativeResize="0"/>
          <p:nvPr/>
        </p:nvPicPr>
        <p:blipFill rotWithShape="1">
          <a:blip r:embed="rId3">
            <a:alphaModFix/>
          </a:blip>
          <a:srcRect b="29433" l="0" r="-1" t="6792"/>
          <a:stretch/>
        </p:blipFill>
        <p:spPr>
          <a:xfrm>
            <a:off x="635457" y="640080"/>
            <a:ext cx="10916463" cy="3602736"/>
          </a:xfrm>
          <a:prstGeom prst="rect">
            <a:avLst/>
          </a:prstGeom>
          <a:noFill/>
          <a:ln>
            <a:noFill/>
          </a:ln>
        </p:spPr>
      </p:pic>
      <p:cxnSp>
        <p:nvCxnSpPr>
          <p:cNvPr id="118" name="Google Shape;118;p1"/>
          <p:cNvCxnSpPr/>
          <p:nvPr/>
        </p:nvCxnSpPr>
        <p:spPr>
          <a:xfrm>
            <a:off x="721086" y="5645296"/>
            <a:ext cx="10515600" cy="0"/>
          </a:xfrm>
          <a:prstGeom prst="straightConnector1">
            <a:avLst/>
          </a:prstGeom>
          <a:noFill/>
          <a:ln cap="flat" cmpd="sng" w="12700">
            <a:solidFill>
              <a:srgbClr val="3F3F3F"/>
            </a:solidFill>
            <a:prstDash val="solid"/>
            <a:round/>
            <a:headEnd len="sm" w="sm" type="none"/>
            <a:tailEnd len="sm" w="sm" type="none"/>
          </a:ln>
        </p:spPr>
      </p:cxnSp>
      <p:sp>
        <p:nvSpPr>
          <p:cNvPr id="119" name="Google Shape;119;p1"/>
          <p:cNvSpPr/>
          <p:nvPr/>
        </p:nvSpPr>
        <p:spPr>
          <a:xfrm>
            <a:off x="1" y="6400800"/>
            <a:ext cx="121920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g712925d74f_3_0"/>
          <p:cNvSpPr txBox="1"/>
          <p:nvPr>
            <p:ph type="title"/>
          </p:nvPr>
        </p:nvSpPr>
        <p:spPr>
          <a:xfrm>
            <a:off x="1143005" y="-142347"/>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5500"/>
              <a:buFont typeface="Arial"/>
              <a:buNone/>
            </a:pPr>
            <a:r>
              <a:rPr lang="en-US"/>
              <a:t>Word Clouds for Videos in </a:t>
            </a:r>
            <a:r>
              <a:rPr lang="en-US" sz="4000"/>
              <a:t>Canada</a:t>
            </a:r>
            <a:r>
              <a:rPr lang="en-US"/>
              <a:t> </a:t>
            </a:r>
            <a:endParaRPr/>
          </a:p>
        </p:txBody>
      </p:sp>
      <p:sp>
        <p:nvSpPr>
          <p:cNvPr id="249" name="Google Shape;249;g712925d74f_3_0"/>
          <p:cNvSpPr txBox="1"/>
          <p:nvPr>
            <p:ph idx="1" type="body"/>
          </p:nvPr>
        </p:nvSpPr>
        <p:spPr>
          <a:xfrm>
            <a:off x="1935475" y="5291375"/>
            <a:ext cx="2179800" cy="383700"/>
          </a:xfrm>
          <a:prstGeom prst="rect">
            <a:avLst/>
          </a:prstGeom>
          <a:noFill/>
          <a:ln>
            <a:noFill/>
          </a:ln>
        </p:spPr>
        <p:txBody>
          <a:bodyPr anchorCtr="0" anchor="t" bIns="45700" lIns="0" spcFirstLastPara="1" rIns="0" wrap="square" tIns="45700">
            <a:noAutofit/>
          </a:bodyPr>
          <a:lstStyle/>
          <a:p>
            <a:pPr indent="0" lvl="0" marL="91440" rtl="0" algn="l">
              <a:lnSpc>
                <a:spcPct val="120000"/>
              </a:lnSpc>
              <a:spcBef>
                <a:spcPts val="0"/>
              </a:spcBef>
              <a:spcAft>
                <a:spcPts val="0"/>
              </a:spcAft>
              <a:buSzPts val="1800"/>
              <a:buNone/>
            </a:pPr>
            <a:r>
              <a:rPr lang="en-US"/>
              <a:t>Word cloud for tags</a:t>
            </a:r>
            <a:endParaRPr/>
          </a:p>
        </p:txBody>
      </p:sp>
      <p:pic>
        <p:nvPicPr>
          <p:cNvPr id="250" name="Google Shape;250;g712925d74f_3_0"/>
          <p:cNvPicPr preferRelativeResize="0"/>
          <p:nvPr/>
        </p:nvPicPr>
        <p:blipFill>
          <a:blip r:embed="rId4">
            <a:alphaModFix/>
          </a:blip>
          <a:stretch>
            <a:fillRect/>
          </a:stretch>
        </p:blipFill>
        <p:spPr>
          <a:xfrm>
            <a:off x="504275" y="2438538"/>
            <a:ext cx="5479200" cy="2799775"/>
          </a:xfrm>
          <a:prstGeom prst="rect">
            <a:avLst/>
          </a:prstGeom>
          <a:noFill/>
          <a:ln>
            <a:noFill/>
          </a:ln>
        </p:spPr>
      </p:pic>
      <p:pic>
        <p:nvPicPr>
          <p:cNvPr id="251" name="Google Shape;251;g712925d74f_3_0"/>
          <p:cNvPicPr preferRelativeResize="0"/>
          <p:nvPr/>
        </p:nvPicPr>
        <p:blipFill>
          <a:blip r:embed="rId5">
            <a:alphaModFix/>
          </a:blip>
          <a:stretch>
            <a:fillRect/>
          </a:stretch>
        </p:blipFill>
        <p:spPr>
          <a:xfrm>
            <a:off x="6233000" y="2473025"/>
            <a:ext cx="5344226" cy="2730800"/>
          </a:xfrm>
          <a:prstGeom prst="rect">
            <a:avLst/>
          </a:prstGeom>
          <a:noFill/>
          <a:ln>
            <a:noFill/>
          </a:ln>
        </p:spPr>
      </p:pic>
      <p:sp>
        <p:nvSpPr>
          <p:cNvPr id="252" name="Google Shape;252;g712925d74f_3_0"/>
          <p:cNvSpPr txBox="1"/>
          <p:nvPr>
            <p:ph idx="1" type="body"/>
          </p:nvPr>
        </p:nvSpPr>
        <p:spPr>
          <a:xfrm>
            <a:off x="7794875" y="5307375"/>
            <a:ext cx="2179800" cy="383700"/>
          </a:xfrm>
          <a:prstGeom prst="rect">
            <a:avLst/>
          </a:prstGeom>
          <a:noFill/>
          <a:ln>
            <a:noFill/>
          </a:ln>
        </p:spPr>
        <p:txBody>
          <a:bodyPr anchorCtr="0" anchor="t" bIns="45700" lIns="0" spcFirstLastPara="1" rIns="0" wrap="square" tIns="45700">
            <a:noAutofit/>
          </a:bodyPr>
          <a:lstStyle/>
          <a:p>
            <a:pPr indent="0" lvl="0" marL="91440" rtl="0" algn="l">
              <a:lnSpc>
                <a:spcPct val="120000"/>
              </a:lnSpc>
              <a:spcBef>
                <a:spcPts val="0"/>
              </a:spcBef>
              <a:spcAft>
                <a:spcPts val="0"/>
              </a:spcAft>
              <a:buSzPts val="1800"/>
              <a:buNone/>
            </a:pPr>
            <a:r>
              <a:rPr lang="en-US"/>
              <a:t>Word cloud for titles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g712925d74f_1_31"/>
          <p:cNvSpPr txBox="1"/>
          <p:nvPr>
            <p:ph type="title"/>
          </p:nvPr>
        </p:nvSpPr>
        <p:spPr>
          <a:xfrm>
            <a:off x="1097280" y="-94397"/>
            <a:ext cx="10058400" cy="1450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F3F3F"/>
              </a:buClr>
              <a:buSzPts val="5500"/>
              <a:buFont typeface="Arial"/>
              <a:buNone/>
            </a:pPr>
            <a:r>
              <a:rPr lang="en-US"/>
              <a:t>Most Viewed Videos in UK </a:t>
            </a:r>
            <a:endParaRPr sz="4000"/>
          </a:p>
        </p:txBody>
      </p:sp>
      <p:sp>
        <p:nvSpPr>
          <p:cNvPr id="258" name="Google Shape;258;g712925d74f_1_31"/>
          <p:cNvSpPr txBox="1"/>
          <p:nvPr>
            <p:ph idx="1" type="body"/>
          </p:nvPr>
        </p:nvSpPr>
        <p:spPr>
          <a:xfrm>
            <a:off x="1097280" y="2108201"/>
            <a:ext cx="10058400" cy="3760800"/>
          </a:xfrm>
          <a:prstGeom prst="rect">
            <a:avLst/>
          </a:prstGeom>
          <a:noFill/>
          <a:ln>
            <a:noFill/>
          </a:ln>
        </p:spPr>
        <p:txBody>
          <a:bodyPr anchorCtr="0" anchor="t" bIns="45700" lIns="0" spcFirstLastPara="1" rIns="0" wrap="square" tIns="45700">
            <a:noAutofit/>
          </a:bodyPr>
          <a:lstStyle/>
          <a:p>
            <a:pPr indent="0" lvl="0" marL="91440" rtl="0" algn="l">
              <a:lnSpc>
                <a:spcPct val="120000"/>
              </a:lnSpc>
              <a:spcBef>
                <a:spcPts val="0"/>
              </a:spcBef>
              <a:spcAft>
                <a:spcPts val="0"/>
              </a:spcAft>
              <a:buSzPts val="1800"/>
              <a:buNone/>
            </a:pPr>
            <a:r>
              <a:t/>
            </a:r>
            <a:endParaRPr/>
          </a:p>
        </p:txBody>
      </p:sp>
      <p:pic>
        <p:nvPicPr>
          <p:cNvPr id="259" name="Google Shape;259;g712925d74f_1_31"/>
          <p:cNvPicPr preferRelativeResize="0"/>
          <p:nvPr/>
        </p:nvPicPr>
        <p:blipFill>
          <a:blip r:embed="rId3">
            <a:alphaModFix/>
          </a:blip>
          <a:stretch>
            <a:fillRect/>
          </a:stretch>
        </p:blipFill>
        <p:spPr>
          <a:xfrm>
            <a:off x="1097275" y="2108200"/>
            <a:ext cx="9970776" cy="3760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g712925d74f_1_38"/>
          <p:cNvSpPr txBox="1"/>
          <p:nvPr>
            <p:ph type="title"/>
          </p:nvPr>
        </p:nvSpPr>
        <p:spPr>
          <a:xfrm>
            <a:off x="1097280" y="-94397"/>
            <a:ext cx="10058400" cy="1450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F3F3F"/>
              </a:buClr>
              <a:buSzPts val="5500"/>
              <a:buFont typeface="Arial"/>
              <a:buNone/>
            </a:pPr>
            <a:r>
              <a:rPr lang="en-US"/>
              <a:t>Word Clouds for Videos in UK</a:t>
            </a:r>
            <a:endParaRPr sz="4000"/>
          </a:p>
        </p:txBody>
      </p:sp>
      <p:sp>
        <p:nvSpPr>
          <p:cNvPr id="265" name="Google Shape;265;g712925d74f_1_38"/>
          <p:cNvSpPr txBox="1"/>
          <p:nvPr>
            <p:ph idx="1" type="body"/>
          </p:nvPr>
        </p:nvSpPr>
        <p:spPr>
          <a:xfrm>
            <a:off x="1935475" y="5291375"/>
            <a:ext cx="2179800" cy="383700"/>
          </a:xfrm>
          <a:prstGeom prst="rect">
            <a:avLst/>
          </a:prstGeom>
          <a:noFill/>
          <a:ln>
            <a:noFill/>
          </a:ln>
        </p:spPr>
        <p:txBody>
          <a:bodyPr anchorCtr="0" anchor="t" bIns="45700" lIns="0" spcFirstLastPara="1" rIns="0" wrap="square" tIns="45700">
            <a:noAutofit/>
          </a:bodyPr>
          <a:lstStyle/>
          <a:p>
            <a:pPr indent="0" lvl="0" marL="91440" rtl="0" algn="l">
              <a:lnSpc>
                <a:spcPct val="120000"/>
              </a:lnSpc>
              <a:spcBef>
                <a:spcPts val="0"/>
              </a:spcBef>
              <a:spcAft>
                <a:spcPts val="0"/>
              </a:spcAft>
              <a:buSzPts val="1800"/>
              <a:buNone/>
            </a:pPr>
            <a:r>
              <a:rPr lang="en-US"/>
              <a:t>Word cloud for tags</a:t>
            </a:r>
            <a:endParaRPr/>
          </a:p>
        </p:txBody>
      </p:sp>
      <p:sp>
        <p:nvSpPr>
          <p:cNvPr id="266" name="Google Shape;266;g712925d74f_1_38"/>
          <p:cNvSpPr txBox="1"/>
          <p:nvPr>
            <p:ph idx="1" type="body"/>
          </p:nvPr>
        </p:nvSpPr>
        <p:spPr>
          <a:xfrm>
            <a:off x="7794875" y="5307375"/>
            <a:ext cx="2179800" cy="383700"/>
          </a:xfrm>
          <a:prstGeom prst="rect">
            <a:avLst/>
          </a:prstGeom>
          <a:noFill/>
          <a:ln>
            <a:noFill/>
          </a:ln>
        </p:spPr>
        <p:txBody>
          <a:bodyPr anchorCtr="0" anchor="t" bIns="45700" lIns="0" spcFirstLastPara="1" rIns="0" wrap="square" tIns="45700">
            <a:noAutofit/>
          </a:bodyPr>
          <a:lstStyle/>
          <a:p>
            <a:pPr indent="0" lvl="0" marL="91440" rtl="0" algn="l">
              <a:lnSpc>
                <a:spcPct val="120000"/>
              </a:lnSpc>
              <a:spcBef>
                <a:spcPts val="0"/>
              </a:spcBef>
              <a:spcAft>
                <a:spcPts val="0"/>
              </a:spcAft>
              <a:buSzPts val="1800"/>
              <a:buNone/>
            </a:pPr>
            <a:r>
              <a:rPr lang="en-US"/>
              <a:t>Word cloud for titles</a:t>
            </a:r>
            <a:endParaRPr/>
          </a:p>
        </p:txBody>
      </p:sp>
      <p:pic>
        <p:nvPicPr>
          <p:cNvPr id="267" name="Google Shape;267;g712925d74f_1_38"/>
          <p:cNvPicPr preferRelativeResize="0"/>
          <p:nvPr/>
        </p:nvPicPr>
        <p:blipFill>
          <a:blip r:embed="rId3">
            <a:alphaModFix/>
          </a:blip>
          <a:stretch>
            <a:fillRect/>
          </a:stretch>
        </p:blipFill>
        <p:spPr>
          <a:xfrm>
            <a:off x="640000" y="2337700"/>
            <a:ext cx="5273201" cy="2793200"/>
          </a:xfrm>
          <a:prstGeom prst="rect">
            <a:avLst/>
          </a:prstGeom>
          <a:noFill/>
          <a:ln>
            <a:noFill/>
          </a:ln>
        </p:spPr>
      </p:pic>
      <p:pic>
        <p:nvPicPr>
          <p:cNvPr id="268" name="Google Shape;268;g712925d74f_1_38"/>
          <p:cNvPicPr preferRelativeResize="0"/>
          <p:nvPr/>
        </p:nvPicPr>
        <p:blipFill>
          <a:blip r:embed="rId4">
            <a:alphaModFix/>
          </a:blip>
          <a:stretch>
            <a:fillRect/>
          </a:stretch>
        </p:blipFill>
        <p:spPr>
          <a:xfrm>
            <a:off x="6140825" y="2337700"/>
            <a:ext cx="5273201" cy="2793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g712925d74f_1_48"/>
          <p:cNvSpPr txBox="1"/>
          <p:nvPr>
            <p:ph type="title"/>
          </p:nvPr>
        </p:nvSpPr>
        <p:spPr>
          <a:xfrm>
            <a:off x="1097280" y="-94397"/>
            <a:ext cx="10058400" cy="1450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F3F3F"/>
              </a:buClr>
              <a:buSzPts val="5500"/>
              <a:buFont typeface="Arial"/>
              <a:buNone/>
            </a:pPr>
            <a:r>
              <a:rPr lang="en-US"/>
              <a:t>Most Viewed Videos in US</a:t>
            </a:r>
            <a:endParaRPr sz="4000"/>
          </a:p>
        </p:txBody>
      </p:sp>
      <p:sp>
        <p:nvSpPr>
          <p:cNvPr id="274" name="Google Shape;274;g712925d74f_1_48"/>
          <p:cNvSpPr txBox="1"/>
          <p:nvPr>
            <p:ph idx="1" type="body"/>
          </p:nvPr>
        </p:nvSpPr>
        <p:spPr>
          <a:xfrm>
            <a:off x="1097280" y="2108201"/>
            <a:ext cx="10058400" cy="3760800"/>
          </a:xfrm>
          <a:prstGeom prst="rect">
            <a:avLst/>
          </a:prstGeom>
          <a:noFill/>
          <a:ln>
            <a:noFill/>
          </a:ln>
        </p:spPr>
        <p:txBody>
          <a:bodyPr anchorCtr="0" anchor="t" bIns="45700" lIns="0" spcFirstLastPara="1" rIns="0" wrap="square" tIns="45700">
            <a:noAutofit/>
          </a:bodyPr>
          <a:lstStyle/>
          <a:p>
            <a:pPr indent="0" lvl="0" marL="91440" rtl="0" algn="l">
              <a:lnSpc>
                <a:spcPct val="120000"/>
              </a:lnSpc>
              <a:spcBef>
                <a:spcPts val="0"/>
              </a:spcBef>
              <a:spcAft>
                <a:spcPts val="0"/>
              </a:spcAft>
              <a:buSzPts val="1800"/>
              <a:buNone/>
            </a:pPr>
            <a:r>
              <a:t/>
            </a:r>
            <a:endParaRPr/>
          </a:p>
        </p:txBody>
      </p:sp>
      <p:pic>
        <p:nvPicPr>
          <p:cNvPr id="275" name="Google Shape;275;g712925d74f_1_48"/>
          <p:cNvPicPr preferRelativeResize="0"/>
          <p:nvPr/>
        </p:nvPicPr>
        <p:blipFill>
          <a:blip r:embed="rId3">
            <a:alphaModFix/>
          </a:blip>
          <a:stretch>
            <a:fillRect/>
          </a:stretch>
        </p:blipFill>
        <p:spPr>
          <a:xfrm>
            <a:off x="1173700" y="2072975"/>
            <a:ext cx="9792700" cy="3983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g712925d74f_1_55"/>
          <p:cNvSpPr txBox="1"/>
          <p:nvPr>
            <p:ph type="title"/>
          </p:nvPr>
        </p:nvSpPr>
        <p:spPr>
          <a:xfrm>
            <a:off x="1097280" y="-94397"/>
            <a:ext cx="10058400" cy="1450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F3F3F"/>
              </a:buClr>
              <a:buSzPts val="5500"/>
              <a:buFont typeface="Arial"/>
              <a:buNone/>
            </a:pPr>
            <a:r>
              <a:rPr lang="en-US"/>
              <a:t>Word Clouds for Videos in US</a:t>
            </a:r>
            <a:endParaRPr sz="4000"/>
          </a:p>
        </p:txBody>
      </p:sp>
      <p:sp>
        <p:nvSpPr>
          <p:cNvPr id="281" name="Google Shape;281;g712925d74f_1_55"/>
          <p:cNvSpPr txBox="1"/>
          <p:nvPr>
            <p:ph idx="1" type="body"/>
          </p:nvPr>
        </p:nvSpPr>
        <p:spPr>
          <a:xfrm>
            <a:off x="1935475" y="5291375"/>
            <a:ext cx="2179800" cy="383700"/>
          </a:xfrm>
          <a:prstGeom prst="rect">
            <a:avLst/>
          </a:prstGeom>
          <a:noFill/>
          <a:ln>
            <a:noFill/>
          </a:ln>
        </p:spPr>
        <p:txBody>
          <a:bodyPr anchorCtr="0" anchor="t" bIns="45700" lIns="0" spcFirstLastPara="1" rIns="0" wrap="square" tIns="45700">
            <a:noAutofit/>
          </a:bodyPr>
          <a:lstStyle/>
          <a:p>
            <a:pPr indent="0" lvl="0" marL="91440" rtl="0" algn="l">
              <a:lnSpc>
                <a:spcPct val="120000"/>
              </a:lnSpc>
              <a:spcBef>
                <a:spcPts val="0"/>
              </a:spcBef>
              <a:spcAft>
                <a:spcPts val="0"/>
              </a:spcAft>
              <a:buSzPts val="1800"/>
              <a:buNone/>
            </a:pPr>
            <a:r>
              <a:rPr lang="en-US"/>
              <a:t>Word cloud for tags</a:t>
            </a:r>
            <a:endParaRPr/>
          </a:p>
        </p:txBody>
      </p:sp>
      <p:sp>
        <p:nvSpPr>
          <p:cNvPr id="282" name="Google Shape;282;g712925d74f_1_55"/>
          <p:cNvSpPr txBox="1"/>
          <p:nvPr>
            <p:ph idx="1" type="body"/>
          </p:nvPr>
        </p:nvSpPr>
        <p:spPr>
          <a:xfrm>
            <a:off x="7718675" y="5307375"/>
            <a:ext cx="2179800" cy="383700"/>
          </a:xfrm>
          <a:prstGeom prst="rect">
            <a:avLst/>
          </a:prstGeom>
          <a:noFill/>
          <a:ln>
            <a:noFill/>
          </a:ln>
        </p:spPr>
        <p:txBody>
          <a:bodyPr anchorCtr="0" anchor="t" bIns="45700" lIns="0" spcFirstLastPara="1" rIns="0" wrap="square" tIns="45700">
            <a:noAutofit/>
          </a:bodyPr>
          <a:lstStyle/>
          <a:p>
            <a:pPr indent="0" lvl="0" marL="91440" rtl="0" algn="l">
              <a:lnSpc>
                <a:spcPct val="120000"/>
              </a:lnSpc>
              <a:spcBef>
                <a:spcPts val="0"/>
              </a:spcBef>
              <a:spcAft>
                <a:spcPts val="0"/>
              </a:spcAft>
              <a:buSzPts val="1800"/>
              <a:buNone/>
            </a:pPr>
            <a:r>
              <a:rPr lang="en-US"/>
              <a:t>Word cloud for titles</a:t>
            </a:r>
            <a:endParaRPr/>
          </a:p>
        </p:txBody>
      </p:sp>
      <p:pic>
        <p:nvPicPr>
          <p:cNvPr id="283" name="Google Shape;283;g712925d74f_1_55"/>
          <p:cNvPicPr preferRelativeResize="0"/>
          <p:nvPr/>
        </p:nvPicPr>
        <p:blipFill>
          <a:blip r:embed="rId3">
            <a:alphaModFix/>
          </a:blip>
          <a:stretch>
            <a:fillRect/>
          </a:stretch>
        </p:blipFill>
        <p:spPr>
          <a:xfrm>
            <a:off x="792475" y="2357400"/>
            <a:ext cx="4967350" cy="2666900"/>
          </a:xfrm>
          <a:prstGeom prst="rect">
            <a:avLst/>
          </a:prstGeom>
          <a:noFill/>
          <a:ln>
            <a:noFill/>
          </a:ln>
        </p:spPr>
      </p:pic>
      <p:pic>
        <p:nvPicPr>
          <p:cNvPr id="284" name="Google Shape;284;g712925d74f_1_55"/>
          <p:cNvPicPr preferRelativeResize="0"/>
          <p:nvPr/>
        </p:nvPicPr>
        <p:blipFill>
          <a:blip r:embed="rId4">
            <a:alphaModFix/>
          </a:blip>
          <a:stretch>
            <a:fillRect/>
          </a:stretch>
        </p:blipFill>
        <p:spPr>
          <a:xfrm>
            <a:off x="6188175" y="2341363"/>
            <a:ext cx="5088400" cy="2698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88" name="Shape 288"/>
        <p:cNvGrpSpPr/>
        <p:nvPr/>
      </p:nvGrpSpPr>
      <p:grpSpPr>
        <a:xfrm>
          <a:off x="0" y="0"/>
          <a:ext cx="0" cy="0"/>
          <a:chOff x="0" y="0"/>
          <a:chExt cx="0" cy="0"/>
        </a:xfrm>
      </p:grpSpPr>
      <p:sp>
        <p:nvSpPr>
          <p:cNvPr id="289" name="Google Shape;289;g814655df7f_4_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90" name="Google Shape;290;g814655df7f_4_7"/>
          <p:cNvSpPr txBox="1"/>
          <p:nvPr>
            <p:ph type="title"/>
          </p:nvPr>
        </p:nvSpPr>
        <p:spPr>
          <a:xfrm>
            <a:off x="878897" y="643475"/>
            <a:ext cx="3982200" cy="1674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Categories of Trending Videos</a:t>
            </a:r>
            <a:endParaRPr sz="4000">
              <a:latin typeface="Arial"/>
              <a:ea typeface="Arial"/>
              <a:cs typeface="Arial"/>
              <a:sym typeface="Arial"/>
            </a:endParaRPr>
          </a:p>
        </p:txBody>
      </p:sp>
      <p:cxnSp>
        <p:nvCxnSpPr>
          <p:cNvPr id="291" name="Google Shape;291;g814655df7f_4_7"/>
          <p:cNvCxnSpPr/>
          <p:nvPr/>
        </p:nvCxnSpPr>
        <p:spPr>
          <a:xfrm>
            <a:off x="962164" y="2478513"/>
            <a:ext cx="2926200" cy="0"/>
          </a:xfrm>
          <a:prstGeom prst="straightConnector1">
            <a:avLst/>
          </a:prstGeom>
          <a:noFill/>
          <a:ln cap="flat" cmpd="sng" w="12700">
            <a:solidFill>
              <a:srgbClr val="3F3F3F"/>
            </a:solidFill>
            <a:prstDash val="solid"/>
            <a:round/>
            <a:headEnd len="sm" w="sm" type="none"/>
            <a:tailEnd len="sm" w="sm" type="none"/>
          </a:ln>
        </p:spPr>
      </p:cxnSp>
      <p:sp>
        <p:nvSpPr>
          <p:cNvPr id="292" name="Google Shape;292;g814655df7f_4_7"/>
          <p:cNvSpPr txBox="1"/>
          <p:nvPr>
            <p:ph idx="1" type="body"/>
          </p:nvPr>
        </p:nvSpPr>
        <p:spPr>
          <a:xfrm>
            <a:off x="858064" y="2639380"/>
            <a:ext cx="3204900" cy="3229800"/>
          </a:xfrm>
          <a:prstGeom prst="rect">
            <a:avLst/>
          </a:prstGeom>
          <a:noFill/>
          <a:ln>
            <a:noFill/>
          </a:ln>
        </p:spPr>
        <p:txBody>
          <a:bodyPr anchorCtr="0" anchor="t" bIns="45700" lIns="0" spcFirstLastPara="1" rIns="0" wrap="square" tIns="45700">
            <a:noAutofit/>
          </a:bodyPr>
          <a:lstStyle/>
          <a:p>
            <a:pPr indent="-114300" lvl="0" marL="91440" rtl="0" algn="l">
              <a:lnSpc>
                <a:spcPct val="120000"/>
              </a:lnSpc>
              <a:spcBef>
                <a:spcPts val="0"/>
              </a:spcBef>
              <a:spcAft>
                <a:spcPts val="0"/>
              </a:spcAft>
              <a:buSzPts val="1800"/>
              <a:buChar char=" "/>
            </a:pPr>
            <a:r>
              <a:t/>
            </a:r>
            <a:endParaRPr/>
          </a:p>
          <a:p>
            <a:pPr indent="0" lvl="0" marL="91440" rtl="0" algn="l">
              <a:lnSpc>
                <a:spcPct val="120000"/>
              </a:lnSpc>
              <a:spcBef>
                <a:spcPts val="1400"/>
              </a:spcBef>
              <a:spcAft>
                <a:spcPts val="0"/>
              </a:spcAft>
              <a:buSzPts val="1800"/>
              <a:buNone/>
            </a:pPr>
            <a:r>
              <a:t/>
            </a:r>
            <a:endParaRPr/>
          </a:p>
        </p:txBody>
      </p:sp>
      <p:sp>
        <p:nvSpPr>
          <p:cNvPr id="293" name="Google Shape;293;g814655df7f_4_7"/>
          <p:cNvSpPr/>
          <p:nvPr/>
        </p:nvSpPr>
        <p:spPr>
          <a:xfrm>
            <a:off x="0" y="6400800"/>
            <a:ext cx="121920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g814655df7f_4_7"/>
          <p:cNvPicPr preferRelativeResize="0"/>
          <p:nvPr/>
        </p:nvPicPr>
        <p:blipFill>
          <a:blip r:embed="rId3">
            <a:alphaModFix/>
          </a:blip>
          <a:stretch>
            <a:fillRect/>
          </a:stretch>
        </p:blipFill>
        <p:spPr>
          <a:xfrm>
            <a:off x="641925" y="3210775"/>
            <a:ext cx="5072597" cy="2931925"/>
          </a:xfrm>
          <a:prstGeom prst="rect">
            <a:avLst/>
          </a:prstGeom>
          <a:noFill/>
          <a:ln>
            <a:noFill/>
          </a:ln>
        </p:spPr>
      </p:pic>
      <p:pic>
        <p:nvPicPr>
          <p:cNvPr id="295" name="Google Shape;295;g814655df7f_4_7"/>
          <p:cNvPicPr preferRelativeResize="0"/>
          <p:nvPr/>
        </p:nvPicPr>
        <p:blipFill>
          <a:blip r:embed="rId4">
            <a:alphaModFix/>
          </a:blip>
          <a:stretch>
            <a:fillRect/>
          </a:stretch>
        </p:blipFill>
        <p:spPr>
          <a:xfrm>
            <a:off x="6431750" y="278850"/>
            <a:ext cx="5072601" cy="2931927"/>
          </a:xfrm>
          <a:prstGeom prst="rect">
            <a:avLst/>
          </a:prstGeom>
          <a:noFill/>
          <a:ln>
            <a:noFill/>
          </a:ln>
        </p:spPr>
      </p:pic>
      <p:pic>
        <p:nvPicPr>
          <p:cNvPr id="296" name="Google Shape;296;g814655df7f_4_7"/>
          <p:cNvPicPr preferRelativeResize="0"/>
          <p:nvPr/>
        </p:nvPicPr>
        <p:blipFill>
          <a:blip r:embed="rId5">
            <a:alphaModFix/>
          </a:blip>
          <a:stretch>
            <a:fillRect/>
          </a:stretch>
        </p:blipFill>
        <p:spPr>
          <a:xfrm>
            <a:off x="6431746" y="3210775"/>
            <a:ext cx="5072601" cy="2931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0" name="Shape 300"/>
        <p:cNvGrpSpPr/>
        <p:nvPr/>
      </p:nvGrpSpPr>
      <p:grpSpPr>
        <a:xfrm>
          <a:off x="0" y="0"/>
          <a:ext cx="0" cy="0"/>
          <a:chOff x="0" y="0"/>
          <a:chExt cx="0" cy="0"/>
        </a:xfrm>
      </p:grpSpPr>
      <p:sp>
        <p:nvSpPr>
          <p:cNvPr id="301" name="Google Shape;301;g814655df7f_4_1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02" name="Google Shape;302;g814655df7f_4_19"/>
          <p:cNvSpPr txBox="1"/>
          <p:nvPr>
            <p:ph type="title"/>
          </p:nvPr>
        </p:nvSpPr>
        <p:spPr>
          <a:xfrm>
            <a:off x="858072" y="643375"/>
            <a:ext cx="3982200" cy="1674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Number of Trending Days</a:t>
            </a:r>
            <a:endParaRPr sz="4000">
              <a:latin typeface="Arial"/>
              <a:ea typeface="Arial"/>
              <a:cs typeface="Arial"/>
              <a:sym typeface="Arial"/>
            </a:endParaRPr>
          </a:p>
        </p:txBody>
      </p:sp>
      <p:cxnSp>
        <p:nvCxnSpPr>
          <p:cNvPr id="303" name="Google Shape;303;g814655df7f_4_19"/>
          <p:cNvCxnSpPr/>
          <p:nvPr/>
        </p:nvCxnSpPr>
        <p:spPr>
          <a:xfrm>
            <a:off x="962164" y="2478513"/>
            <a:ext cx="2926200" cy="0"/>
          </a:xfrm>
          <a:prstGeom prst="straightConnector1">
            <a:avLst/>
          </a:prstGeom>
          <a:noFill/>
          <a:ln cap="flat" cmpd="sng" w="12700">
            <a:solidFill>
              <a:srgbClr val="3F3F3F"/>
            </a:solidFill>
            <a:prstDash val="solid"/>
            <a:round/>
            <a:headEnd len="sm" w="sm" type="none"/>
            <a:tailEnd len="sm" w="sm" type="none"/>
          </a:ln>
        </p:spPr>
      </p:cxnSp>
      <p:sp>
        <p:nvSpPr>
          <p:cNvPr id="304" name="Google Shape;304;g814655df7f_4_19"/>
          <p:cNvSpPr txBox="1"/>
          <p:nvPr>
            <p:ph idx="1" type="body"/>
          </p:nvPr>
        </p:nvSpPr>
        <p:spPr>
          <a:xfrm>
            <a:off x="858064" y="2639380"/>
            <a:ext cx="3204900" cy="3229800"/>
          </a:xfrm>
          <a:prstGeom prst="rect">
            <a:avLst/>
          </a:prstGeom>
          <a:noFill/>
          <a:ln>
            <a:noFill/>
          </a:ln>
        </p:spPr>
        <p:txBody>
          <a:bodyPr anchorCtr="0" anchor="t" bIns="45700" lIns="0" spcFirstLastPara="1" rIns="0" wrap="square" tIns="45700">
            <a:noAutofit/>
          </a:bodyPr>
          <a:lstStyle/>
          <a:p>
            <a:pPr indent="-114300" lvl="0" marL="91440" rtl="0" algn="l">
              <a:lnSpc>
                <a:spcPct val="120000"/>
              </a:lnSpc>
              <a:spcBef>
                <a:spcPts val="0"/>
              </a:spcBef>
              <a:spcAft>
                <a:spcPts val="0"/>
              </a:spcAft>
              <a:buSzPts val="1800"/>
              <a:buChar char=" "/>
            </a:pPr>
            <a:r>
              <a:t/>
            </a:r>
            <a:endParaRPr/>
          </a:p>
          <a:p>
            <a:pPr indent="0" lvl="0" marL="91440" rtl="0" algn="l">
              <a:lnSpc>
                <a:spcPct val="120000"/>
              </a:lnSpc>
              <a:spcBef>
                <a:spcPts val="1400"/>
              </a:spcBef>
              <a:spcAft>
                <a:spcPts val="0"/>
              </a:spcAft>
              <a:buSzPts val="1800"/>
              <a:buNone/>
            </a:pPr>
            <a:r>
              <a:t/>
            </a:r>
            <a:endParaRPr/>
          </a:p>
        </p:txBody>
      </p:sp>
      <p:sp>
        <p:nvSpPr>
          <p:cNvPr id="305" name="Google Shape;305;g814655df7f_4_19"/>
          <p:cNvSpPr/>
          <p:nvPr/>
        </p:nvSpPr>
        <p:spPr>
          <a:xfrm>
            <a:off x="0" y="6400800"/>
            <a:ext cx="121920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6" name="Google Shape;306;g814655df7f_4_19"/>
          <p:cNvPicPr preferRelativeResize="0"/>
          <p:nvPr/>
        </p:nvPicPr>
        <p:blipFill>
          <a:blip r:embed="rId3">
            <a:alphaModFix/>
          </a:blip>
          <a:stretch>
            <a:fillRect/>
          </a:stretch>
        </p:blipFill>
        <p:spPr>
          <a:xfrm>
            <a:off x="6686925" y="76200"/>
            <a:ext cx="4316049" cy="3158425"/>
          </a:xfrm>
          <a:prstGeom prst="rect">
            <a:avLst/>
          </a:prstGeom>
          <a:noFill/>
          <a:ln>
            <a:noFill/>
          </a:ln>
        </p:spPr>
      </p:pic>
      <p:pic>
        <p:nvPicPr>
          <p:cNvPr id="307" name="Google Shape;307;g814655df7f_4_19"/>
          <p:cNvPicPr preferRelativeResize="0"/>
          <p:nvPr/>
        </p:nvPicPr>
        <p:blipFill>
          <a:blip r:embed="rId4">
            <a:alphaModFix/>
          </a:blip>
          <a:stretch>
            <a:fillRect/>
          </a:stretch>
        </p:blipFill>
        <p:spPr>
          <a:xfrm>
            <a:off x="858075" y="3058988"/>
            <a:ext cx="4728101" cy="3240449"/>
          </a:xfrm>
          <a:prstGeom prst="rect">
            <a:avLst/>
          </a:prstGeom>
          <a:noFill/>
          <a:ln>
            <a:noFill/>
          </a:ln>
        </p:spPr>
      </p:pic>
      <p:pic>
        <p:nvPicPr>
          <p:cNvPr id="308" name="Google Shape;308;g814655df7f_4_19"/>
          <p:cNvPicPr preferRelativeResize="0"/>
          <p:nvPr/>
        </p:nvPicPr>
        <p:blipFill>
          <a:blip r:embed="rId5">
            <a:alphaModFix/>
          </a:blip>
          <a:stretch>
            <a:fillRect/>
          </a:stretch>
        </p:blipFill>
        <p:spPr>
          <a:xfrm>
            <a:off x="6604000" y="3303900"/>
            <a:ext cx="4481900" cy="3071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13" name="Shape 313"/>
        <p:cNvGrpSpPr/>
        <p:nvPr/>
      </p:nvGrpSpPr>
      <p:grpSpPr>
        <a:xfrm>
          <a:off x="0" y="0"/>
          <a:ext cx="0" cy="0"/>
          <a:chOff x="0" y="0"/>
          <a:chExt cx="0" cy="0"/>
        </a:xfrm>
      </p:grpSpPr>
      <p:sp>
        <p:nvSpPr>
          <p:cNvPr id="314" name="Google Shape;314;g712925d74f_1_77"/>
          <p:cNvSpPr txBox="1"/>
          <p:nvPr>
            <p:ph type="title"/>
          </p:nvPr>
        </p:nvSpPr>
        <p:spPr>
          <a:xfrm>
            <a:off x="1097280" y="-94397"/>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Correlation Heatmaps</a:t>
            </a:r>
            <a:endParaRPr/>
          </a:p>
        </p:txBody>
      </p:sp>
      <p:sp>
        <p:nvSpPr>
          <p:cNvPr id="315" name="Google Shape;315;g712925d74f_1_77"/>
          <p:cNvSpPr txBox="1"/>
          <p:nvPr>
            <p:ph idx="1" type="body"/>
          </p:nvPr>
        </p:nvSpPr>
        <p:spPr>
          <a:xfrm>
            <a:off x="1097280" y="2108201"/>
            <a:ext cx="10058400" cy="3760800"/>
          </a:xfrm>
          <a:prstGeom prst="rect">
            <a:avLst/>
          </a:prstGeom>
        </p:spPr>
        <p:txBody>
          <a:bodyPr anchorCtr="0" anchor="t" bIns="45700" lIns="0" spcFirstLastPara="1" rIns="0" wrap="square" tIns="45700">
            <a:noAutofit/>
          </a:bodyPr>
          <a:lstStyle/>
          <a:p>
            <a:pPr indent="0" lvl="0" marL="0" rtl="0" algn="l">
              <a:spcBef>
                <a:spcPts val="1200"/>
              </a:spcBef>
              <a:spcAft>
                <a:spcPts val="200"/>
              </a:spcAft>
              <a:buNone/>
            </a:pPr>
            <a:r>
              <a:t/>
            </a:r>
            <a:endParaRPr/>
          </a:p>
        </p:txBody>
      </p:sp>
      <p:pic>
        <p:nvPicPr>
          <p:cNvPr id="316" name="Google Shape;316;g712925d74f_1_77"/>
          <p:cNvPicPr preferRelativeResize="0"/>
          <p:nvPr/>
        </p:nvPicPr>
        <p:blipFill rotWithShape="1">
          <a:blip r:embed="rId3">
            <a:alphaModFix/>
          </a:blip>
          <a:srcRect b="0" l="0" r="14155" t="0"/>
          <a:stretch/>
        </p:blipFill>
        <p:spPr>
          <a:xfrm>
            <a:off x="467325" y="2032004"/>
            <a:ext cx="3449878" cy="3811442"/>
          </a:xfrm>
          <a:prstGeom prst="rect">
            <a:avLst/>
          </a:prstGeom>
          <a:noFill/>
          <a:ln>
            <a:noFill/>
          </a:ln>
        </p:spPr>
      </p:pic>
      <p:pic>
        <p:nvPicPr>
          <p:cNvPr id="317" name="Google Shape;317;g712925d74f_1_77"/>
          <p:cNvPicPr preferRelativeResize="0"/>
          <p:nvPr/>
        </p:nvPicPr>
        <p:blipFill rotWithShape="1">
          <a:blip r:embed="rId4">
            <a:alphaModFix/>
          </a:blip>
          <a:srcRect b="0" l="0" r="14155" t="0"/>
          <a:stretch/>
        </p:blipFill>
        <p:spPr>
          <a:xfrm>
            <a:off x="4124304" y="2032000"/>
            <a:ext cx="3449882" cy="3811445"/>
          </a:xfrm>
          <a:prstGeom prst="rect">
            <a:avLst/>
          </a:prstGeom>
          <a:noFill/>
          <a:ln>
            <a:noFill/>
          </a:ln>
        </p:spPr>
      </p:pic>
      <p:pic>
        <p:nvPicPr>
          <p:cNvPr id="318" name="Google Shape;318;g712925d74f_1_77"/>
          <p:cNvPicPr preferRelativeResize="0"/>
          <p:nvPr/>
        </p:nvPicPr>
        <p:blipFill>
          <a:blip r:embed="rId5">
            <a:alphaModFix/>
          </a:blip>
          <a:stretch>
            <a:fillRect/>
          </a:stretch>
        </p:blipFill>
        <p:spPr>
          <a:xfrm>
            <a:off x="7715029" y="2032004"/>
            <a:ext cx="4085095" cy="387429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g712925d74f_5_19"/>
          <p:cNvSpPr txBox="1"/>
          <p:nvPr>
            <p:ph type="title"/>
          </p:nvPr>
        </p:nvSpPr>
        <p:spPr>
          <a:xfrm>
            <a:off x="1097280" y="-94397"/>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Trending Videos Across Countries </a:t>
            </a:r>
            <a:endParaRPr/>
          </a:p>
        </p:txBody>
      </p:sp>
      <p:sp>
        <p:nvSpPr>
          <p:cNvPr id="325" name="Google Shape;325;g712925d74f_5_19"/>
          <p:cNvSpPr txBox="1"/>
          <p:nvPr>
            <p:ph idx="1" type="body"/>
          </p:nvPr>
        </p:nvSpPr>
        <p:spPr>
          <a:xfrm>
            <a:off x="5846450" y="1835725"/>
            <a:ext cx="5654100" cy="552600"/>
          </a:xfrm>
          <a:prstGeom prst="rect">
            <a:avLst/>
          </a:prstGeom>
        </p:spPr>
        <p:txBody>
          <a:bodyPr anchorCtr="0" anchor="t" bIns="45700" lIns="0" spcFirstLastPara="1" rIns="0" wrap="square" tIns="45700">
            <a:noAutofit/>
          </a:bodyPr>
          <a:lstStyle/>
          <a:p>
            <a:pPr indent="0" lvl="0" marL="0" rtl="0" algn="l">
              <a:spcBef>
                <a:spcPts val="1200"/>
              </a:spcBef>
              <a:spcAft>
                <a:spcPts val="200"/>
              </a:spcAft>
              <a:buNone/>
            </a:pPr>
            <a:r>
              <a:rPr lang="en-US"/>
              <a:t>Top Videos with Longest Combined Trending Duration </a:t>
            </a:r>
            <a:endParaRPr/>
          </a:p>
        </p:txBody>
      </p:sp>
      <p:pic>
        <p:nvPicPr>
          <p:cNvPr id="326" name="Google Shape;326;g712925d74f_5_19"/>
          <p:cNvPicPr preferRelativeResize="0"/>
          <p:nvPr/>
        </p:nvPicPr>
        <p:blipFill>
          <a:blip r:embed="rId3">
            <a:alphaModFix/>
          </a:blip>
          <a:stretch>
            <a:fillRect/>
          </a:stretch>
        </p:blipFill>
        <p:spPr>
          <a:xfrm>
            <a:off x="5956975" y="2389048"/>
            <a:ext cx="5046301" cy="2000802"/>
          </a:xfrm>
          <a:prstGeom prst="rect">
            <a:avLst/>
          </a:prstGeom>
          <a:noFill/>
          <a:ln>
            <a:noFill/>
          </a:ln>
        </p:spPr>
      </p:pic>
      <p:pic>
        <p:nvPicPr>
          <p:cNvPr id="327" name="Google Shape;327;g712925d74f_5_19"/>
          <p:cNvPicPr preferRelativeResize="0"/>
          <p:nvPr/>
        </p:nvPicPr>
        <p:blipFill>
          <a:blip r:embed="rId4">
            <a:alphaModFix/>
          </a:blip>
          <a:stretch>
            <a:fillRect/>
          </a:stretch>
        </p:blipFill>
        <p:spPr>
          <a:xfrm>
            <a:off x="1094500" y="1887600"/>
            <a:ext cx="4223075" cy="4149800"/>
          </a:xfrm>
          <a:prstGeom prst="rect">
            <a:avLst/>
          </a:prstGeom>
          <a:noFill/>
          <a:ln>
            <a:noFill/>
          </a:ln>
        </p:spPr>
      </p:pic>
      <p:sp>
        <p:nvSpPr>
          <p:cNvPr id="328" name="Google Shape;328;g712925d74f_5_19"/>
          <p:cNvSpPr/>
          <p:nvPr/>
        </p:nvSpPr>
        <p:spPr>
          <a:xfrm>
            <a:off x="7459075" y="5104800"/>
            <a:ext cx="2246626" cy="94890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gradFill>
                  <a:gsLst>
                    <a:gs pos="0">
                      <a:srgbClr val="F5D0D0"/>
                    </a:gs>
                    <a:gs pos="100000">
                      <a:srgbClr val="D96868"/>
                    </a:gs>
                  </a:gsLst>
                  <a:path path="circle">
                    <a:fillToRect b="50%" l="50%" r="50%" t="50%"/>
                  </a:path>
                  <a:tileRect/>
                </a:gradFill>
                <a:latin typeface="Arial"/>
              </a:rPr>
              <a:t>89%</a:t>
            </a:r>
          </a:p>
        </p:txBody>
      </p:sp>
      <p:sp>
        <p:nvSpPr>
          <p:cNvPr id="329" name="Google Shape;329;g712925d74f_5_19"/>
          <p:cNvSpPr txBox="1"/>
          <p:nvPr>
            <p:ph idx="1" type="body"/>
          </p:nvPr>
        </p:nvSpPr>
        <p:spPr>
          <a:xfrm>
            <a:off x="6913250" y="4476550"/>
            <a:ext cx="5654100" cy="552600"/>
          </a:xfrm>
          <a:prstGeom prst="rect">
            <a:avLst/>
          </a:prstGeom>
        </p:spPr>
        <p:txBody>
          <a:bodyPr anchorCtr="0" anchor="t" bIns="45700" lIns="0" spcFirstLastPara="1" rIns="0" wrap="square" tIns="45700">
            <a:noAutofit/>
          </a:bodyPr>
          <a:lstStyle/>
          <a:p>
            <a:pPr indent="0" lvl="0" marL="0" rtl="0" algn="l">
              <a:spcBef>
                <a:spcPts val="1200"/>
              </a:spcBef>
              <a:spcAft>
                <a:spcPts val="200"/>
              </a:spcAft>
              <a:buNone/>
            </a:pPr>
            <a:r>
              <a:rPr lang="en-US"/>
              <a:t> </a:t>
            </a:r>
            <a:r>
              <a:rPr lang="en-US"/>
              <a:t>Videos Trended in &gt;1 Country: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3" name="Shape 333"/>
        <p:cNvGrpSpPr/>
        <p:nvPr/>
      </p:nvGrpSpPr>
      <p:grpSpPr>
        <a:xfrm>
          <a:off x="0" y="0"/>
          <a:ext cx="0" cy="0"/>
          <a:chOff x="0" y="0"/>
          <a:chExt cx="0" cy="0"/>
        </a:xfrm>
      </p:grpSpPr>
      <p:sp>
        <p:nvSpPr>
          <p:cNvPr id="334" name="Google Shape;334;g712925d74f_1_91"/>
          <p:cNvSpPr/>
          <p:nvPr/>
        </p:nvSpPr>
        <p:spPr>
          <a:xfrm>
            <a:off x="5685" y="0"/>
            <a:ext cx="121863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35" name="Google Shape;335;g712925d74f_1_91"/>
          <p:cNvSpPr/>
          <p:nvPr/>
        </p:nvSpPr>
        <p:spPr>
          <a:xfrm>
            <a:off x="16" y="0"/>
            <a:ext cx="4059900" cy="6858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712925d74f_1_91"/>
          <p:cNvSpPr txBox="1"/>
          <p:nvPr>
            <p:ph type="title"/>
          </p:nvPr>
        </p:nvSpPr>
        <p:spPr>
          <a:xfrm>
            <a:off x="492370" y="516836"/>
            <a:ext cx="3084900" cy="19611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FFFFFF"/>
              </a:buClr>
              <a:buSzPts val="3600"/>
              <a:buFont typeface="Arial"/>
              <a:buNone/>
            </a:pPr>
            <a:r>
              <a:rPr lang="en-US" sz="4000">
                <a:solidFill>
                  <a:srgbClr val="FFFFFF"/>
                </a:solidFill>
              </a:rPr>
              <a:t>Statistics by Country</a:t>
            </a:r>
            <a:endParaRPr sz="4000"/>
          </a:p>
        </p:txBody>
      </p:sp>
      <p:cxnSp>
        <p:nvCxnSpPr>
          <p:cNvPr id="337" name="Google Shape;337;g712925d74f_1_91"/>
          <p:cNvCxnSpPr/>
          <p:nvPr/>
        </p:nvCxnSpPr>
        <p:spPr>
          <a:xfrm>
            <a:off x="571752" y="2638787"/>
            <a:ext cx="2743200" cy="0"/>
          </a:xfrm>
          <a:prstGeom prst="straightConnector1">
            <a:avLst/>
          </a:prstGeom>
          <a:noFill/>
          <a:ln cap="flat" cmpd="sng" w="19050">
            <a:solidFill>
              <a:schemeClr val="accent1"/>
            </a:solidFill>
            <a:prstDash val="solid"/>
            <a:round/>
            <a:headEnd len="sm" w="sm" type="none"/>
            <a:tailEnd len="sm" w="sm" type="none"/>
          </a:ln>
        </p:spPr>
      </p:cxnSp>
      <p:sp>
        <p:nvSpPr>
          <p:cNvPr id="338" name="Google Shape;338;g712925d74f_1_91"/>
          <p:cNvSpPr txBox="1"/>
          <p:nvPr>
            <p:ph idx="1" type="body"/>
          </p:nvPr>
        </p:nvSpPr>
        <p:spPr>
          <a:xfrm>
            <a:off x="495552" y="2799654"/>
            <a:ext cx="3005400" cy="3189600"/>
          </a:xfrm>
          <a:prstGeom prst="rect">
            <a:avLst/>
          </a:prstGeom>
          <a:noFill/>
          <a:ln>
            <a:noFill/>
          </a:ln>
        </p:spPr>
        <p:txBody>
          <a:bodyPr anchorCtr="0" anchor="t" bIns="45700" lIns="0" spcFirstLastPara="1" rIns="0" wrap="square" tIns="45700">
            <a:noAutofit/>
          </a:bodyPr>
          <a:lstStyle/>
          <a:p>
            <a:pPr indent="0" lvl="0" marL="91440" rtl="0" algn="l">
              <a:lnSpc>
                <a:spcPct val="120000"/>
              </a:lnSpc>
              <a:spcBef>
                <a:spcPts val="0"/>
              </a:spcBef>
              <a:spcAft>
                <a:spcPts val="0"/>
              </a:spcAft>
              <a:buSzPts val="1800"/>
              <a:buNone/>
            </a:pPr>
            <a:r>
              <a:rPr lang="en-US">
                <a:solidFill>
                  <a:srgbClr val="FFFFFF"/>
                </a:solidFill>
              </a:rPr>
              <a:t>Average Views, Likes, Dislikes &amp; Comment Counts</a:t>
            </a:r>
            <a:endParaRPr>
              <a:solidFill>
                <a:srgbClr val="FFFFFF"/>
              </a:solidFill>
            </a:endParaRPr>
          </a:p>
        </p:txBody>
      </p:sp>
      <p:pic>
        <p:nvPicPr>
          <p:cNvPr id="339" name="Google Shape;339;g712925d74f_1_91"/>
          <p:cNvPicPr preferRelativeResize="0"/>
          <p:nvPr/>
        </p:nvPicPr>
        <p:blipFill>
          <a:blip r:embed="rId3">
            <a:alphaModFix/>
          </a:blip>
          <a:stretch>
            <a:fillRect/>
          </a:stretch>
        </p:blipFill>
        <p:spPr>
          <a:xfrm>
            <a:off x="4359525" y="1282600"/>
            <a:ext cx="7285100" cy="4725974"/>
          </a:xfrm>
          <a:prstGeom prst="rect">
            <a:avLst/>
          </a:prstGeom>
          <a:noFill/>
          <a:ln>
            <a:noFill/>
          </a:ln>
        </p:spPr>
      </p:pic>
      <p:pic>
        <p:nvPicPr>
          <p:cNvPr id="340" name="Google Shape;340;g712925d74f_1_91"/>
          <p:cNvPicPr preferRelativeResize="0"/>
          <p:nvPr/>
        </p:nvPicPr>
        <p:blipFill>
          <a:blip r:embed="rId4">
            <a:alphaModFix/>
          </a:blip>
          <a:stretch>
            <a:fillRect/>
          </a:stretch>
        </p:blipFill>
        <p:spPr>
          <a:xfrm>
            <a:off x="11285239" y="-11"/>
            <a:ext cx="906750" cy="564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3" name="Shape 123"/>
        <p:cNvGrpSpPr/>
        <p:nvPr/>
      </p:nvGrpSpPr>
      <p:grpSpPr>
        <a:xfrm>
          <a:off x="0" y="0"/>
          <a:ext cx="0" cy="0"/>
          <a:chOff x="0" y="0"/>
          <a:chExt cx="0" cy="0"/>
        </a:xfrm>
      </p:grpSpPr>
      <p:sp>
        <p:nvSpPr>
          <p:cNvPr id="124" name="Google Shape;124;p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5" name="Google Shape;125;p2"/>
          <p:cNvSpPr txBox="1"/>
          <p:nvPr>
            <p:ph type="title"/>
          </p:nvPr>
        </p:nvSpPr>
        <p:spPr>
          <a:xfrm>
            <a:off x="1097280" y="4390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C00000"/>
              </a:buClr>
              <a:buSzPts val="5500"/>
              <a:buFont typeface="Arial Narrow"/>
              <a:buNone/>
            </a:pPr>
            <a:r>
              <a:rPr b="1" lang="en-US">
                <a:solidFill>
                  <a:srgbClr val="C00000"/>
                </a:solidFill>
              </a:rPr>
              <a:t>Agenda</a:t>
            </a:r>
            <a:endParaRPr b="1">
              <a:solidFill>
                <a:srgbClr val="C00000"/>
              </a:solidFill>
            </a:endParaRPr>
          </a:p>
        </p:txBody>
      </p:sp>
      <p:cxnSp>
        <p:nvCxnSpPr>
          <p:cNvPr id="126" name="Google Shape;126;p2"/>
          <p:cNvCxnSpPr/>
          <p:nvPr/>
        </p:nvCxnSpPr>
        <p:spPr>
          <a:xfrm>
            <a:off x="1193532" y="1897380"/>
            <a:ext cx="9966900" cy="0"/>
          </a:xfrm>
          <a:prstGeom prst="straightConnector1">
            <a:avLst/>
          </a:prstGeom>
          <a:noFill/>
          <a:ln cap="flat" cmpd="sng" w="12700">
            <a:solidFill>
              <a:srgbClr val="3F3F3F"/>
            </a:solidFill>
            <a:prstDash val="solid"/>
            <a:round/>
            <a:headEnd len="sm" w="sm" type="none"/>
            <a:tailEnd len="sm" w="sm" type="none"/>
          </a:ln>
        </p:spPr>
      </p:cxnSp>
      <p:sp>
        <p:nvSpPr>
          <p:cNvPr id="127" name="Google Shape;127;p2"/>
          <p:cNvSpPr/>
          <p:nvPr/>
        </p:nvSpPr>
        <p:spPr>
          <a:xfrm>
            <a:off x="0" y="6400800"/>
            <a:ext cx="121920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p2"/>
          <p:cNvGrpSpPr/>
          <p:nvPr/>
        </p:nvGrpSpPr>
        <p:grpSpPr>
          <a:xfrm>
            <a:off x="1096963" y="2098838"/>
            <a:ext cx="10058399" cy="3785433"/>
            <a:chOff x="0" y="323"/>
            <a:chExt cx="10058399" cy="3785433"/>
          </a:xfrm>
        </p:grpSpPr>
        <p:sp>
          <p:nvSpPr>
            <p:cNvPr id="129" name="Google Shape;129;p2"/>
            <p:cNvSpPr/>
            <p:nvPr/>
          </p:nvSpPr>
          <p:spPr>
            <a:xfrm>
              <a:off x="0" y="323"/>
              <a:ext cx="10058399" cy="445345"/>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134716" y="100526"/>
              <a:ext cx="244939" cy="244939"/>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514373" y="323"/>
              <a:ext cx="9544026" cy="44534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txBox="1"/>
            <p:nvPr/>
          </p:nvSpPr>
          <p:spPr>
            <a:xfrm>
              <a:off x="514373" y="323"/>
              <a:ext cx="9544026" cy="445345"/>
            </a:xfrm>
            <a:prstGeom prst="rect">
              <a:avLst/>
            </a:prstGeom>
            <a:noFill/>
            <a:ln>
              <a:noFill/>
            </a:ln>
          </p:spPr>
          <p:txBody>
            <a:bodyPr anchorCtr="0" anchor="ctr" bIns="47125" lIns="47125" spcFirstLastPara="1" rIns="47125" wrap="square" tIns="47125">
              <a:no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Business Problem </a:t>
              </a:r>
              <a:endParaRPr/>
            </a:p>
          </p:txBody>
        </p:sp>
        <p:sp>
          <p:nvSpPr>
            <p:cNvPr id="133" name="Google Shape;133;p2"/>
            <p:cNvSpPr/>
            <p:nvPr/>
          </p:nvSpPr>
          <p:spPr>
            <a:xfrm>
              <a:off x="0" y="557004"/>
              <a:ext cx="10058399" cy="445345"/>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134716" y="657207"/>
              <a:ext cx="244939" cy="244939"/>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514373" y="557004"/>
              <a:ext cx="9544026" cy="44534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txBox="1"/>
            <p:nvPr/>
          </p:nvSpPr>
          <p:spPr>
            <a:xfrm>
              <a:off x="514373" y="557004"/>
              <a:ext cx="9544026" cy="445345"/>
            </a:xfrm>
            <a:prstGeom prst="rect">
              <a:avLst/>
            </a:prstGeom>
            <a:noFill/>
            <a:ln>
              <a:noFill/>
            </a:ln>
          </p:spPr>
          <p:txBody>
            <a:bodyPr anchorCtr="0" anchor="ctr" bIns="47125" lIns="47125" spcFirstLastPara="1" rIns="47125" wrap="square" tIns="47125">
              <a:no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Data Overview </a:t>
              </a:r>
              <a:endParaRPr/>
            </a:p>
          </p:txBody>
        </p:sp>
        <p:sp>
          <p:nvSpPr>
            <p:cNvPr id="137" name="Google Shape;137;p2"/>
            <p:cNvSpPr/>
            <p:nvPr/>
          </p:nvSpPr>
          <p:spPr>
            <a:xfrm>
              <a:off x="0" y="1113686"/>
              <a:ext cx="10058399" cy="445345"/>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514373" y="1113686"/>
              <a:ext cx="9544026" cy="44534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txBox="1"/>
            <p:nvPr/>
          </p:nvSpPr>
          <p:spPr>
            <a:xfrm>
              <a:off x="514373" y="1113686"/>
              <a:ext cx="9544026" cy="445345"/>
            </a:xfrm>
            <a:prstGeom prst="rect">
              <a:avLst/>
            </a:prstGeom>
            <a:noFill/>
            <a:ln>
              <a:noFill/>
            </a:ln>
          </p:spPr>
          <p:txBody>
            <a:bodyPr anchorCtr="0" anchor="ctr" bIns="47125" lIns="47125" spcFirstLastPara="1" rIns="47125" wrap="square" tIns="47125">
              <a:noAutofit/>
            </a:bodyPr>
            <a:lstStyle/>
            <a:p>
              <a:pPr indent="0" lvl="0" marL="0" marR="0" rtl="0" algn="l">
                <a:lnSpc>
                  <a:spcPct val="100000"/>
                </a:lnSpc>
                <a:spcBef>
                  <a:spcPts val="0"/>
                </a:spcBef>
                <a:spcAft>
                  <a:spcPts val="0"/>
                </a:spcAft>
                <a:buClr>
                  <a:schemeClr val="dk1"/>
                </a:buClr>
                <a:buSzPts val="1600"/>
                <a:buFont typeface="Arial"/>
                <a:buNone/>
              </a:pPr>
              <a:r>
                <a:rPr lang="en-US" sz="1600">
                  <a:solidFill>
                    <a:schemeClr val="dk1"/>
                  </a:solidFill>
                </a:rPr>
                <a:t>Exploratory Data Analysis </a:t>
              </a:r>
              <a:endParaRPr/>
            </a:p>
          </p:txBody>
        </p:sp>
        <p:sp>
          <p:nvSpPr>
            <p:cNvPr id="140" name="Google Shape;140;p2"/>
            <p:cNvSpPr/>
            <p:nvPr/>
          </p:nvSpPr>
          <p:spPr>
            <a:xfrm>
              <a:off x="0" y="1670367"/>
              <a:ext cx="10058399" cy="445345"/>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514373" y="1670367"/>
              <a:ext cx="9544026" cy="44534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txBox="1"/>
            <p:nvPr/>
          </p:nvSpPr>
          <p:spPr>
            <a:xfrm>
              <a:off x="514373" y="1670367"/>
              <a:ext cx="9544026" cy="445345"/>
            </a:xfrm>
            <a:prstGeom prst="rect">
              <a:avLst/>
            </a:prstGeom>
            <a:noFill/>
            <a:ln>
              <a:noFill/>
            </a:ln>
          </p:spPr>
          <p:txBody>
            <a:bodyPr anchorCtr="0" anchor="ctr" bIns="47125" lIns="47125" spcFirstLastPara="1" rIns="47125" wrap="square" tIns="47125">
              <a:noAutofit/>
            </a:bodyPr>
            <a:lstStyle/>
            <a:p>
              <a:pPr indent="0" lvl="0" marL="0" rtl="0" algn="l">
                <a:spcBef>
                  <a:spcPts val="0"/>
                </a:spcBef>
                <a:spcAft>
                  <a:spcPts val="0"/>
                </a:spcAft>
                <a:buClr>
                  <a:schemeClr val="dk1"/>
                </a:buClr>
                <a:buSzPts val="1600"/>
                <a:buFont typeface="Arial"/>
                <a:buNone/>
              </a:pPr>
              <a:r>
                <a:rPr lang="en-US" sz="1600">
                  <a:solidFill>
                    <a:schemeClr val="dk1"/>
                  </a:solidFill>
                </a:rPr>
                <a:t>Feature Engineering and Visualization</a:t>
              </a:r>
              <a:endParaRPr/>
            </a:p>
          </p:txBody>
        </p:sp>
        <p:sp>
          <p:nvSpPr>
            <p:cNvPr id="143" name="Google Shape;143;p2"/>
            <p:cNvSpPr/>
            <p:nvPr/>
          </p:nvSpPr>
          <p:spPr>
            <a:xfrm>
              <a:off x="0" y="2227048"/>
              <a:ext cx="10058399" cy="445345"/>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134716" y="2327251"/>
              <a:ext cx="244939" cy="244939"/>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514373" y="2227048"/>
              <a:ext cx="9544026" cy="44534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txBox="1"/>
            <p:nvPr/>
          </p:nvSpPr>
          <p:spPr>
            <a:xfrm>
              <a:off x="514373" y="2227048"/>
              <a:ext cx="9544026" cy="445345"/>
            </a:xfrm>
            <a:prstGeom prst="rect">
              <a:avLst/>
            </a:prstGeom>
            <a:noFill/>
            <a:ln>
              <a:noFill/>
            </a:ln>
          </p:spPr>
          <p:txBody>
            <a:bodyPr anchorCtr="0" anchor="ctr" bIns="47125" lIns="47125" spcFirstLastPara="1" rIns="47125" wrap="square" tIns="47125">
              <a:no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Modeling and Prediction</a:t>
              </a:r>
              <a:endParaRPr/>
            </a:p>
          </p:txBody>
        </p:sp>
        <p:sp>
          <p:nvSpPr>
            <p:cNvPr id="147" name="Google Shape;147;p2"/>
            <p:cNvSpPr/>
            <p:nvPr/>
          </p:nvSpPr>
          <p:spPr>
            <a:xfrm>
              <a:off x="0" y="2783730"/>
              <a:ext cx="10058399" cy="445345"/>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134716" y="2883932"/>
              <a:ext cx="244939" cy="244939"/>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514373" y="2783730"/>
              <a:ext cx="9544026" cy="44534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txBox="1"/>
            <p:nvPr/>
          </p:nvSpPr>
          <p:spPr>
            <a:xfrm>
              <a:off x="514373" y="2783730"/>
              <a:ext cx="9544026" cy="445345"/>
            </a:xfrm>
            <a:prstGeom prst="rect">
              <a:avLst/>
            </a:prstGeom>
            <a:noFill/>
            <a:ln>
              <a:noFill/>
            </a:ln>
          </p:spPr>
          <p:txBody>
            <a:bodyPr anchorCtr="0" anchor="ctr" bIns="47125" lIns="47125" spcFirstLastPara="1" rIns="47125" wrap="square" tIns="47125">
              <a:no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Future Work and Deployment</a:t>
              </a:r>
              <a:endParaRPr/>
            </a:p>
          </p:txBody>
        </p:sp>
        <p:sp>
          <p:nvSpPr>
            <p:cNvPr id="151" name="Google Shape;151;p2"/>
            <p:cNvSpPr/>
            <p:nvPr/>
          </p:nvSpPr>
          <p:spPr>
            <a:xfrm>
              <a:off x="514373" y="3340411"/>
              <a:ext cx="9544026" cy="44534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txBox="1"/>
            <p:nvPr/>
          </p:nvSpPr>
          <p:spPr>
            <a:xfrm>
              <a:off x="514373" y="3340411"/>
              <a:ext cx="9544026" cy="445345"/>
            </a:xfrm>
            <a:prstGeom prst="rect">
              <a:avLst/>
            </a:prstGeom>
            <a:noFill/>
            <a:ln>
              <a:noFill/>
            </a:ln>
          </p:spPr>
          <p:txBody>
            <a:bodyPr anchorCtr="0" anchor="ctr" bIns="47125" lIns="47125" spcFirstLastPara="1" rIns="47125" wrap="square" tIns="47125">
              <a:noAutofit/>
            </a:bodyPr>
            <a:lstStyle/>
            <a:p>
              <a:pPr indent="0" lvl="0" marL="0" marR="0" rtl="0" algn="l">
                <a:lnSpc>
                  <a:spcPct val="100000"/>
                </a:lnSpc>
                <a:spcBef>
                  <a:spcPts val="0"/>
                </a:spcBef>
                <a:spcAft>
                  <a:spcPts val="0"/>
                </a:spcAft>
                <a:buClr>
                  <a:schemeClr val="dk1"/>
                </a:buClr>
                <a:buSzPts val="1600"/>
                <a:buFont typeface="Arial"/>
                <a:buNone/>
              </a:pPr>
              <a:r>
                <a:t/>
              </a:r>
              <a:endParaRPr/>
            </a:p>
          </p:txBody>
        </p:sp>
      </p:grpSp>
      <p:sp>
        <p:nvSpPr>
          <p:cNvPr id="153" name="Google Shape;153;p2"/>
          <p:cNvSpPr/>
          <p:nvPr/>
        </p:nvSpPr>
        <p:spPr>
          <a:xfrm>
            <a:off x="1269729" y="3306610"/>
            <a:ext cx="244800" cy="244800"/>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2"/>
          <p:cNvPicPr preferRelativeResize="0"/>
          <p:nvPr/>
        </p:nvPicPr>
        <p:blipFill>
          <a:blip r:embed="rId8">
            <a:alphaModFix/>
          </a:blip>
          <a:stretch>
            <a:fillRect/>
          </a:stretch>
        </p:blipFill>
        <p:spPr>
          <a:xfrm>
            <a:off x="1276350" y="3943350"/>
            <a:ext cx="190500" cy="190500"/>
          </a:xfrm>
          <a:prstGeom prst="rect">
            <a:avLst/>
          </a:prstGeom>
          <a:noFill/>
          <a:ln>
            <a:noFill/>
          </a:ln>
        </p:spPr>
      </p:pic>
      <p:pic>
        <p:nvPicPr>
          <p:cNvPr id="155" name="Google Shape;155;p2"/>
          <p:cNvPicPr preferRelativeResize="0"/>
          <p:nvPr/>
        </p:nvPicPr>
        <p:blipFill>
          <a:blip r:embed="rId9">
            <a:alphaModFix/>
          </a:blip>
          <a:stretch>
            <a:fillRect/>
          </a:stretch>
        </p:blipFill>
        <p:spPr>
          <a:xfrm>
            <a:off x="10996650" y="5614200"/>
            <a:ext cx="945625" cy="9456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44" name="Shape 344"/>
        <p:cNvGrpSpPr/>
        <p:nvPr/>
      </p:nvGrpSpPr>
      <p:grpSpPr>
        <a:xfrm>
          <a:off x="0" y="0"/>
          <a:ext cx="0" cy="0"/>
          <a:chOff x="0" y="0"/>
          <a:chExt cx="0" cy="0"/>
        </a:xfrm>
      </p:grpSpPr>
      <p:sp>
        <p:nvSpPr>
          <p:cNvPr id="345" name="Google Shape;345;p11"/>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6" name="Google Shape;346;p11"/>
          <p:cNvCxnSpPr/>
          <p:nvPr/>
        </p:nvCxnSpPr>
        <p:spPr>
          <a:xfrm>
            <a:off x="1207658" y="4474741"/>
            <a:ext cx="9875520" cy="0"/>
          </a:xfrm>
          <a:prstGeom prst="straightConnector1">
            <a:avLst/>
          </a:prstGeom>
          <a:noFill/>
          <a:ln cap="flat" cmpd="sng" w="12700">
            <a:solidFill>
              <a:srgbClr val="3F3F3F"/>
            </a:solidFill>
            <a:prstDash val="solid"/>
            <a:round/>
            <a:headEnd len="sm" w="sm" type="none"/>
            <a:tailEnd len="sm" w="sm" type="none"/>
          </a:ln>
        </p:spPr>
      </p:cxnSp>
      <p:sp>
        <p:nvSpPr>
          <p:cNvPr id="347" name="Google Shape;347;p11"/>
          <p:cNvSpPr/>
          <p:nvPr/>
        </p:nvSpPr>
        <p:spPr>
          <a:xfrm>
            <a:off x="0" y="0"/>
            <a:ext cx="12192000" cy="63343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8" name="Google Shape;348;p11"/>
          <p:cNvSpPr txBox="1"/>
          <p:nvPr>
            <p:ph type="title"/>
          </p:nvPr>
        </p:nvSpPr>
        <p:spPr>
          <a:xfrm>
            <a:off x="6738013" y="639098"/>
            <a:ext cx="4813200" cy="3571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262626"/>
              </a:buClr>
              <a:buSzPts val="4400"/>
              <a:buFont typeface="Arial Narrow"/>
              <a:buNone/>
            </a:pPr>
            <a:r>
              <a:rPr b="1" i="1" lang="en-US" sz="4400">
                <a:solidFill>
                  <a:srgbClr val="262626"/>
                </a:solidFill>
                <a:latin typeface="Arial Narrow"/>
                <a:ea typeface="Arial Narrow"/>
                <a:cs typeface="Arial Narrow"/>
                <a:sym typeface="Arial Narrow"/>
              </a:rPr>
              <a:t>Feature Engineering</a:t>
            </a:r>
            <a:br>
              <a:rPr b="1" i="1" lang="en-US" sz="4400">
                <a:solidFill>
                  <a:srgbClr val="262626"/>
                </a:solidFill>
                <a:latin typeface="Arial Narrow"/>
                <a:ea typeface="Arial Narrow"/>
                <a:cs typeface="Arial Narrow"/>
                <a:sym typeface="Arial Narrow"/>
              </a:rPr>
            </a:br>
            <a:r>
              <a:rPr b="1" i="1" lang="en-US" sz="4400">
                <a:solidFill>
                  <a:srgbClr val="262626"/>
                </a:solidFill>
                <a:latin typeface="Arial Narrow"/>
                <a:ea typeface="Arial Narrow"/>
                <a:cs typeface="Arial Narrow"/>
                <a:sym typeface="Arial Narrow"/>
              </a:rPr>
              <a:t>and Visualizations </a:t>
            </a:r>
            <a:endParaRPr b="1" i="1" sz="4400">
              <a:solidFill>
                <a:srgbClr val="262626"/>
              </a:solidFill>
              <a:latin typeface="Arial Narrow"/>
              <a:ea typeface="Arial Narrow"/>
              <a:cs typeface="Arial Narrow"/>
              <a:sym typeface="Arial Narrow"/>
            </a:endParaRPr>
          </a:p>
        </p:txBody>
      </p:sp>
      <p:pic>
        <p:nvPicPr>
          <p:cNvPr descr="A picture containing clock, drawing&#10;&#10;Description automatically generated" id="349" name="Google Shape;349;p11"/>
          <p:cNvPicPr preferRelativeResize="0"/>
          <p:nvPr>
            <p:ph idx="1" type="body"/>
          </p:nvPr>
        </p:nvPicPr>
        <p:blipFill rotWithShape="1">
          <a:blip r:embed="rId3">
            <a:alphaModFix/>
          </a:blip>
          <a:srcRect b="1" l="30681" r="15285" t="0"/>
          <a:stretch/>
        </p:blipFill>
        <p:spPr>
          <a:xfrm>
            <a:off x="633999" y="640081"/>
            <a:ext cx="5462100" cy="5054100"/>
          </a:xfrm>
          <a:prstGeom prst="rect">
            <a:avLst/>
          </a:prstGeom>
          <a:noFill/>
          <a:ln>
            <a:noFill/>
          </a:ln>
        </p:spPr>
      </p:pic>
      <p:cxnSp>
        <p:nvCxnSpPr>
          <p:cNvPr id="350" name="Google Shape;350;p11"/>
          <p:cNvCxnSpPr/>
          <p:nvPr/>
        </p:nvCxnSpPr>
        <p:spPr>
          <a:xfrm>
            <a:off x="6858549" y="4371149"/>
            <a:ext cx="4572000" cy="0"/>
          </a:xfrm>
          <a:prstGeom prst="straightConnector1">
            <a:avLst/>
          </a:prstGeom>
          <a:noFill/>
          <a:ln cap="flat" cmpd="sng" w="12700">
            <a:solidFill>
              <a:srgbClr val="3F3F3F"/>
            </a:solidFill>
            <a:prstDash val="solid"/>
            <a:round/>
            <a:headEnd len="sm" w="sm" type="none"/>
            <a:tailEnd len="sm" w="sm" type="none"/>
          </a:ln>
        </p:spPr>
      </p:cxnSp>
      <p:sp>
        <p:nvSpPr>
          <p:cNvPr id="351" name="Google Shape;351;p11"/>
          <p:cNvSpPr/>
          <p:nvPr/>
        </p:nvSpPr>
        <p:spPr>
          <a:xfrm>
            <a:off x="1" y="6400800"/>
            <a:ext cx="121920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12"/>
          <p:cNvSpPr txBox="1"/>
          <p:nvPr>
            <p:ph type="title"/>
          </p:nvPr>
        </p:nvSpPr>
        <p:spPr>
          <a:xfrm>
            <a:off x="1097275" y="286601"/>
            <a:ext cx="10058400" cy="106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Arial"/>
              <a:buNone/>
            </a:pPr>
            <a:r>
              <a:rPr lang="en-US" sz="4000">
                <a:latin typeface="Arial"/>
                <a:ea typeface="Arial"/>
                <a:cs typeface="Arial"/>
                <a:sym typeface="Arial"/>
              </a:rPr>
              <a:t>Merg</a:t>
            </a:r>
            <a:r>
              <a:rPr lang="en-US"/>
              <a:t>ing</a:t>
            </a:r>
            <a:r>
              <a:rPr lang="en-US" sz="4000">
                <a:latin typeface="Arial"/>
                <a:ea typeface="Arial"/>
                <a:cs typeface="Arial"/>
                <a:sym typeface="Arial"/>
              </a:rPr>
              <a:t> </a:t>
            </a:r>
            <a:r>
              <a:rPr lang="en-US"/>
              <a:t>D</a:t>
            </a:r>
            <a:r>
              <a:rPr lang="en-US" sz="4000">
                <a:latin typeface="Arial"/>
                <a:ea typeface="Arial"/>
                <a:cs typeface="Arial"/>
                <a:sym typeface="Arial"/>
              </a:rPr>
              <a:t>atasets</a:t>
            </a:r>
            <a:endParaRPr sz="4000">
              <a:latin typeface="Arial"/>
              <a:ea typeface="Arial"/>
              <a:cs typeface="Arial"/>
              <a:sym typeface="Arial"/>
            </a:endParaRPr>
          </a:p>
        </p:txBody>
      </p:sp>
      <p:pic>
        <p:nvPicPr>
          <p:cNvPr id="357" name="Google Shape;357;p12"/>
          <p:cNvPicPr preferRelativeResize="0"/>
          <p:nvPr/>
        </p:nvPicPr>
        <p:blipFill rotWithShape="1">
          <a:blip r:embed="rId3">
            <a:alphaModFix/>
          </a:blip>
          <a:srcRect b="0" l="0" r="0" t="0"/>
          <a:stretch/>
        </p:blipFill>
        <p:spPr>
          <a:xfrm>
            <a:off x="1631775" y="1804500"/>
            <a:ext cx="3219200" cy="3655700"/>
          </a:xfrm>
          <a:prstGeom prst="rect">
            <a:avLst/>
          </a:prstGeom>
          <a:noFill/>
          <a:ln>
            <a:noFill/>
          </a:ln>
        </p:spPr>
      </p:pic>
      <p:sp>
        <p:nvSpPr>
          <p:cNvPr id="358" name="Google Shape;358;p12"/>
          <p:cNvSpPr txBox="1"/>
          <p:nvPr/>
        </p:nvSpPr>
        <p:spPr>
          <a:xfrm>
            <a:off x="2956800" y="5460200"/>
            <a:ext cx="1284900" cy="4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434343"/>
                </a:solidFill>
                <a:highlight>
                  <a:srgbClr val="FFFFFF"/>
                </a:highlight>
              </a:rPr>
              <a:t>(120746, 18)</a:t>
            </a:r>
            <a:endParaRPr b="1">
              <a:solidFill>
                <a:srgbClr val="434343"/>
              </a:solidFill>
            </a:endParaRPr>
          </a:p>
        </p:txBody>
      </p:sp>
      <p:sp>
        <p:nvSpPr>
          <p:cNvPr id="359" name="Google Shape;359;p12"/>
          <p:cNvSpPr txBox="1"/>
          <p:nvPr/>
        </p:nvSpPr>
        <p:spPr>
          <a:xfrm>
            <a:off x="7954700" y="5460200"/>
            <a:ext cx="1284900" cy="4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434343"/>
                </a:solidFill>
                <a:highlight>
                  <a:srgbClr val="FFFFFF"/>
                </a:highlight>
              </a:rPr>
              <a:t>(120746, 19)</a:t>
            </a:r>
            <a:endParaRPr b="1">
              <a:solidFill>
                <a:srgbClr val="434343"/>
              </a:solidFill>
            </a:endParaRPr>
          </a:p>
        </p:txBody>
      </p:sp>
      <p:pic>
        <p:nvPicPr>
          <p:cNvPr id="360" name="Google Shape;360;p12"/>
          <p:cNvPicPr preferRelativeResize="0"/>
          <p:nvPr/>
        </p:nvPicPr>
        <p:blipFill>
          <a:blip r:embed="rId4">
            <a:alphaModFix/>
          </a:blip>
          <a:stretch>
            <a:fillRect/>
          </a:stretch>
        </p:blipFill>
        <p:spPr>
          <a:xfrm>
            <a:off x="7644650" y="2249501"/>
            <a:ext cx="1905000" cy="1905000"/>
          </a:xfrm>
          <a:prstGeom prst="rect">
            <a:avLst/>
          </a:prstGeom>
          <a:noFill/>
          <a:ln>
            <a:noFill/>
          </a:ln>
        </p:spPr>
      </p:pic>
      <p:sp>
        <p:nvSpPr>
          <p:cNvPr id="361" name="Google Shape;361;p12"/>
          <p:cNvSpPr txBox="1"/>
          <p:nvPr/>
        </p:nvSpPr>
        <p:spPr>
          <a:xfrm>
            <a:off x="7146500" y="4590600"/>
            <a:ext cx="2901300" cy="4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Target Variable: views_cat</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15"/>
          <p:cNvSpPr txBox="1"/>
          <p:nvPr>
            <p:ph type="title"/>
          </p:nvPr>
        </p:nvSpPr>
        <p:spPr>
          <a:xfrm>
            <a:off x="1097275" y="286601"/>
            <a:ext cx="10058400" cy="1013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Arial"/>
              <a:buNone/>
            </a:pPr>
            <a:r>
              <a:rPr lang="en-US" sz="4000">
                <a:latin typeface="Arial"/>
                <a:ea typeface="Arial"/>
                <a:cs typeface="Arial"/>
                <a:sym typeface="Arial"/>
              </a:rPr>
              <a:t>Publish Time: </a:t>
            </a:r>
            <a:r>
              <a:rPr lang="en-US"/>
              <a:t>publish_day_of_Week</a:t>
            </a:r>
            <a:endParaRPr/>
          </a:p>
        </p:txBody>
      </p:sp>
      <p:sp>
        <p:nvSpPr>
          <p:cNvPr id="368" name="Google Shape;368;p15"/>
          <p:cNvSpPr txBox="1"/>
          <p:nvPr/>
        </p:nvSpPr>
        <p:spPr>
          <a:xfrm>
            <a:off x="1097275" y="1522800"/>
            <a:ext cx="3841200" cy="3812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434343"/>
              </a:buClr>
              <a:buSzPts val="1400"/>
              <a:buChar char="●"/>
            </a:pPr>
            <a:r>
              <a:rPr lang="en-US">
                <a:solidFill>
                  <a:srgbClr val="434343"/>
                </a:solidFill>
              </a:rPr>
              <a:t>Create new </a:t>
            </a:r>
            <a:r>
              <a:rPr lang="en-US">
                <a:solidFill>
                  <a:srgbClr val="434343"/>
                </a:solidFill>
              </a:rPr>
              <a:t>feature called “publish_day_of_week” </a:t>
            </a:r>
            <a:r>
              <a:rPr lang="en-US">
                <a:solidFill>
                  <a:srgbClr val="434343"/>
                </a:solidFill>
              </a:rPr>
              <a:t>from “publish_time”.</a:t>
            </a:r>
            <a:endParaRPr>
              <a:solidFill>
                <a:srgbClr val="434343"/>
              </a:solidFill>
            </a:endParaRPr>
          </a:p>
          <a:p>
            <a:pPr indent="0" lvl="0" marL="457200" rtl="0" algn="l">
              <a:lnSpc>
                <a:spcPct val="100000"/>
              </a:lnSpc>
              <a:spcBef>
                <a:spcPts val="0"/>
              </a:spcBef>
              <a:spcAft>
                <a:spcPts val="0"/>
              </a:spcAft>
              <a:buNone/>
            </a:pPr>
            <a:r>
              <a:t/>
            </a:r>
            <a:endParaRPr>
              <a:solidFill>
                <a:srgbClr val="434343"/>
              </a:solidFill>
            </a:endParaRPr>
          </a:p>
          <a:p>
            <a:pPr indent="-317500" lvl="0" marL="457200" rtl="0" algn="l">
              <a:lnSpc>
                <a:spcPct val="100000"/>
              </a:lnSpc>
              <a:spcBef>
                <a:spcPts val="0"/>
              </a:spcBef>
              <a:spcAft>
                <a:spcPts val="0"/>
              </a:spcAft>
              <a:buClr>
                <a:srgbClr val="434343"/>
              </a:buClr>
              <a:buSzPts val="1400"/>
              <a:buChar char="●"/>
            </a:pPr>
            <a:r>
              <a:rPr lang="en-US">
                <a:solidFill>
                  <a:srgbClr val="434343"/>
                </a:solidFill>
              </a:rPr>
              <a:t>S</a:t>
            </a:r>
            <a:r>
              <a:rPr lang="en-US">
                <a:solidFill>
                  <a:srgbClr val="434343"/>
                </a:solidFill>
                <a:highlight>
                  <a:srgbClr val="FFFFFE"/>
                </a:highlight>
              </a:rPr>
              <a:t>eparate date, hour and time into three columns from 'publish_time' column.</a:t>
            </a:r>
            <a:endParaRPr>
              <a:solidFill>
                <a:srgbClr val="434343"/>
              </a:solidFill>
              <a:highlight>
                <a:srgbClr val="FFFFFE"/>
              </a:highlight>
            </a:endParaRPr>
          </a:p>
          <a:p>
            <a:pPr indent="0" lvl="0" marL="457200" rtl="0" algn="l">
              <a:lnSpc>
                <a:spcPct val="100000"/>
              </a:lnSpc>
              <a:spcBef>
                <a:spcPts val="0"/>
              </a:spcBef>
              <a:spcAft>
                <a:spcPts val="0"/>
              </a:spcAft>
              <a:buNone/>
            </a:pPr>
            <a:r>
              <a:t/>
            </a:r>
            <a:endParaRPr>
              <a:solidFill>
                <a:srgbClr val="434343"/>
              </a:solidFill>
              <a:highlight>
                <a:srgbClr val="FFFFFE"/>
              </a:highlight>
            </a:endParaRPr>
          </a:p>
          <a:p>
            <a:pPr indent="-317500" lvl="0" marL="457200" rtl="0" algn="l">
              <a:lnSpc>
                <a:spcPct val="100000"/>
              </a:lnSpc>
              <a:spcBef>
                <a:spcPts val="0"/>
              </a:spcBef>
              <a:spcAft>
                <a:spcPts val="0"/>
              </a:spcAft>
              <a:buClr>
                <a:srgbClr val="434343"/>
              </a:buClr>
              <a:buSzPts val="1400"/>
              <a:buChar char="●"/>
            </a:pPr>
            <a:r>
              <a:rPr lang="en-US">
                <a:solidFill>
                  <a:srgbClr val="434343"/>
                </a:solidFill>
                <a:highlight>
                  <a:srgbClr val="FFFFFE"/>
                </a:highlight>
              </a:rPr>
              <a:t>Create feature to calculate the number of days between publish date and trending date.</a:t>
            </a:r>
            <a:endParaRPr>
              <a:solidFill>
                <a:srgbClr val="434343"/>
              </a:solidFill>
              <a:highlight>
                <a:srgbClr val="FFFFFE"/>
              </a:highlight>
            </a:endParaRPr>
          </a:p>
          <a:p>
            <a:pPr indent="0" lvl="0" marL="0" rtl="0" algn="l">
              <a:spcBef>
                <a:spcPts val="0"/>
              </a:spcBef>
              <a:spcAft>
                <a:spcPts val="0"/>
              </a:spcAft>
              <a:buNone/>
            </a:pPr>
            <a:r>
              <a:t/>
            </a:r>
            <a:endParaRPr>
              <a:solidFill>
                <a:srgbClr val="434343"/>
              </a:solidFill>
              <a:highlight>
                <a:srgbClr val="FFFFFE"/>
              </a:highlight>
            </a:endParaRPr>
          </a:p>
          <a:p>
            <a:pPr indent="0" lvl="0" marL="0" rtl="0" algn="l">
              <a:spcBef>
                <a:spcPts val="0"/>
              </a:spcBef>
              <a:spcAft>
                <a:spcPts val="0"/>
              </a:spcAft>
              <a:buNone/>
            </a:pPr>
            <a:r>
              <a:t/>
            </a:r>
            <a:endParaRPr>
              <a:solidFill>
                <a:srgbClr val="434343"/>
              </a:solidFill>
              <a:highlight>
                <a:srgbClr val="FFFFFE"/>
              </a:highlight>
            </a:endParaRPr>
          </a:p>
          <a:p>
            <a:pPr indent="0" lvl="0" marL="0" rtl="0" algn="l">
              <a:spcBef>
                <a:spcPts val="0"/>
              </a:spcBef>
              <a:spcAft>
                <a:spcPts val="0"/>
              </a:spcAft>
              <a:buNone/>
            </a:pPr>
            <a:r>
              <a:t/>
            </a:r>
            <a:endParaRPr>
              <a:solidFill>
                <a:srgbClr val="434343"/>
              </a:solidFill>
              <a:highlight>
                <a:srgbClr val="FFFFFE"/>
              </a:highlight>
            </a:endParaRPr>
          </a:p>
          <a:p>
            <a:pPr indent="0" lvl="0" marL="0" rtl="0" algn="l">
              <a:spcBef>
                <a:spcPts val="0"/>
              </a:spcBef>
              <a:spcAft>
                <a:spcPts val="0"/>
              </a:spcAft>
              <a:buNone/>
            </a:pPr>
            <a:r>
              <a:t/>
            </a:r>
            <a:endParaRPr/>
          </a:p>
        </p:txBody>
      </p:sp>
      <p:pic>
        <p:nvPicPr>
          <p:cNvPr id="369" name="Google Shape;369;p15"/>
          <p:cNvPicPr preferRelativeResize="0"/>
          <p:nvPr/>
        </p:nvPicPr>
        <p:blipFill>
          <a:blip r:embed="rId3">
            <a:alphaModFix/>
          </a:blip>
          <a:stretch>
            <a:fillRect/>
          </a:stretch>
        </p:blipFill>
        <p:spPr>
          <a:xfrm>
            <a:off x="6439800" y="1447038"/>
            <a:ext cx="3709626" cy="2402025"/>
          </a:xfrm>
          <a:prstGeom prst="rect">
            <a:avLst/>
          </a:prstGeom>
          <a:noFill/>
          <a:ln>
            <a:noFill/>
          </a:ln>
        </p:spPr>
      </p:pic>
      <p:pic>
        <p:nvPicPr>
          <p:cNvPr id="370" name="Google Shape;370;p15"/>
          <p:cNvPicPr preferRelativeResize="0"/>
          <p:nvPr/>
        </p:nvPicPr>
        <p:blipFill>
          <a:blip r:embed="rId4">
            <a:alphaModFix/>
          </a:blip>
          <a:stretch>
            <a:fillRect/>
          </a:stretch>
        </p:blipFill>
        <p:spPr>
          <a:xfrm>
            <a:off x="6478874" y="3995825"/>
            <a:ext cx="3631476" cy="2402025"/>
          </a:xfrm>
          <a:prstGeom prst="rect">
            <a:avLst/>
          </a:prstGeom>
          <a:noFill/>
          <a:ln>
            <a:noFill/>
          </a:ln>
        </p:spPr>
      </p:pic>
      <p:pic>
        <p:nvPicPr>
          <p:cNvPr id="371" name="Google Shape;371;p15"/>
          <p:cNvPicPr preferRelativeResize="0"/>
          <p:nvPr/>
        </p:nvPicPr>
        <p:blipFill>
          <a:blip r:embed="rId5">
            <a:alphaModFix amt="9000"/>
          </a:blip>
          <a:stretch>
            <a:fillRect/>
          </a:stretch>
        </p:blipFill>
        <p:spPr>
          <a:xfrm>
            <a:off x="1951739" y="3995801"/>
            <a:ext cx="2132275" cy="2132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g7144f58fe1_1_13"/>
          <p:cNvSpPr txBox="1"/>
          <p:nvPr>
            <p:ph type="title"/>
          </p:nvPr>
        </p:nvSpPr>
        <p:spPr>
          <a:xfrm>
            <a:off x="1097280" y="-94397"/>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rgbClr val="3F3F3F"/>
              </a:buClr>
              <a:buSzPts val="4000"/>
              <a:buFont typeface="Arial"/>
              <a:buNone/>
            </a:pPr>
            <a:r>
              <a:rPr lang="en-US"/>
              <a:t>Publish Time: publish_hour</a:t>
            </a:r>
            <a:endParaRPr/>
          </a:p>
        </p:txBody>
      </p:sp>
      <p:pic>
        <p:nvPicPr>
          <p:cNvPr id="378" name="Google Shape;378;g7144f58fe1_1_13"/>
          <p:cNvPicPr preferRelativeResize="0"/>
          <p:nvPr/>
        </p:nvPicPr>
        <p:blipFill>
          <a:blip r:embed="rId3">
            <a:alphaModFix/>
          </a:blip>
          <a:stretch>
            <a:fillRect/>
          </a:stretch>
        </p:blipFill>
        <p:spPr>
          <a:xfrm>
            <a:off x="723900" y="1819278"/>
            <a:ext cx="4972050" cy="3219450"/>
          </a:xfrm>
          <a:prstGeom prst="rect">
            <a:avLst/>
          </a:prstGeom>
          <a:noFill/>
          <a:ln>
            <a:noFill/>
          </a:ln>
        </p:spPr>
      </p:pic>
      <p:pic>
        <p:nvPicPr>
          <p:cNvPr id="379" name="Google Shape;379;g7144f58fe1_1_13"/>
          <p:cNvPicPr preferRelativeResize="0"/>
          <p:nvPr/>
        </p:nvPicPr>
        <p:blipFill>
          <a:blip r:embed="rId4">
            <a:alphaModFix/>
          </a:blip>
          <a:stretch>
            <a:fillRect/>
          </a:stretch>
        </p:blipFill>
        <p:spPr>
          <a:xfrm>
            <a:off x="6171400" y="1819278"/>
            <a:ext cx="4800600" cy="3219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16"/>
          <p:cNvSpPr txBox="1"/>
          <p:nvPr>
            <p:ph type="title"/>
          </p:nvPr>
        </p:nvSpPr>
        <p:spPr>
          <a:xfrm>
            <a:off x="1097275" y="286601"/>
            <a:ext cx="10058400" cy="9984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5500"/>
              <a:buFont typeface="Arial"/>
              <a:buNone/>
            </a:pPr>
            <a:r>
              <a:rPr lang="en-US" sz="4000"/>
              <a:t>Titles and Tags</a:t>
            </a:r>
            <a:endParaRPr sz="4000"/>
          </a:p>
        </p:txBody>
      </p:sp>
      <p:pic>
        <p:nvPicPr>
          <p:cNvPr id="385" name="Google Shape;385;p16"/>
          <p:cNvPicPr preferRelativeResize="0"/>
          <p:nvPr/>
        </p:nvPicPr>
        <p:blipFill>
          <a:blip r:embed="rId3">
            <a:alphaModFix/>
          </a:blip>
          <a:stretch>
            <a:fillRect/>
          </a:stretch>
        </p:blipFill>
        <p:spPr>
          <a:xfrm>
            <a:off x="1097273" y="1749188"/>
            <a:ext cx="2705350" cy="1937950"/>
          </a:xfrm>
          <a:prstGeom prst="rect">
            <a:avLst/>
          </a:prstGeom>
          <a:noFill/>
          <a:ln>
            <a:noFill/>
          </a:ln>
        </p:spPr>
      </p:pic>
      <p:pic>
        <p:nvPicPr>
          <p:cNvPr id="386" name="Google Shape;386;p16"/>
          <p:cNvPicPr preferRelativeResize="0"/>
          <p:nvPr/>
        </p:nvPicPr>
        <p:blipFill rotWithShape="1">
          <a:blip r:embed="rId4">
            <a:alphaModFix/>
          </a:blip>
          <a:srcRect b="0" l="0" r="0" t="0"/>
          <a:stretch/>
        </p:blipFill>
        <p:spPr>
          <a:xfrm>
            <a:off x="4666100" y="1743302"/>
            <a:ext cx="2705350" cy="1912416"/>
          </a:xfrm>
          <a:prstGeom prst="rect">
            <a:avLst/>
          </a:prstGeom>
          <a:noFill/>
          <a:ln>
            <a:noFill/>
          </a:ln>
        </p:spPr>
      </p:pic>
      <p:pic>
        <p:nvPicPr>
          <p:cNvPr id="387" name="Google Shape;387;p16"/>
          <p:cNvPicPr preferRelativeResize="0"/>
          <p:nvPr/>
        </p:nvPicPr>
        <p:blipFill>
          <a:blip r:embed="rId5">
            <a:alphaModFix/>
          </a:blip>
          <a:stretch>
            <a:fillRect/>
          </a:stretch>
        </p:blipFill>
        <p:spPr>
          <a:xfrm>
            <a:off x="1097276" y="4151325"/>
            <a:ext cx="3152725" cy="2255350"/>
          </a:xfrm>
          <a:prstGeom prst="rect">
            <a:avLst/>
          </a:prstGeom>
          <a:noFill/>
          <a:ln>
            <a:noFill/>
          </a:ln>
        </p:spPr>
      </p:pic>
      <p:pic>
        <p:nvPicPr>
          <p:cNvPr id="388" name="Google Shape;388;p16"/>
          <p:cNvPicPr preferRelativeResize="0"/>
          <p:nvPr/>
        </p:nvPicPr>
        <p:blipFill>
          <a:blip r:embed="rId6">
            <a:alphaModFix/>
          </a:blip>
          <a:stretch>
            <a:fillRect/>
          </a:stretch>
        </p:blipFill>
        <p:spPr>
          <a:xfrm>
            <a:off x="4631300" y="4114037"/>
            <a:ext cx="3097125" cy="2255350"/>
          </a:xfrm>
          <a:prstGeom prst="rect">
            <a:avLst/>
          </a:prstGeom>
          <a:noFill/>
          <a:ln>
            <a:noFill/>
          </a:ln>
        </p:spPr>
      </p:pic>
      <p:pic>
        <p:nvPicPr>
          <p:cNvPr id="389" name="Google Shape;389;p16"/>
          <p:cNvPicPr preferRelativeResize="0"/>
          <p:nvPr/>
        </p:nvPicPr>
        <p:blipFill>
          <a:blip r:embed="rId7">
            <a:alphaModFix/>
          </a:blip>
          <a:stretch>
            <a:fillRect/>
          </a:stretch>
        </p:blipFill>
        <p:spPr>
          <a:xfrm>
            <a:off x="8109725" y="4132687"/>
            <a:ext cx="3045948" cy="2218075"/>
          </a:xfrm>
          <a:prstGeom prst="rect">
            <a:avLst/>
          </a:prstGeom>
          <a:noFill/>
          <a:ln>
            <a:noFill/>
          </a:ln>
        </p:spPr>
      </p:pic>
      <p:sp>
        <p:nvSpPr>
          <p:cNvPr id="390" name="Google Shape;390;p16"/>
          <p:cNvSpPr txBox="1"/>
          <p:nvPr/>
        </p:nvSpPr>
        <p:spPr>
          <a:xfrm>
            <a:off x="8234925" y="1739838"/>
            <a:ext cx="2605500" cy="19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t>We create new </a:t>
            </a:r>
            <a:r>
              <a:rPr lang="en-US" sz="1600"/>
              <a:t>features from titles and tags:</a:t>
            </a:r>
            <a:endParaRPr sz="1600"/>
          </a:p>
          <a:p>
            <a:pPr indent="457200" lvl="0" marL="0" rtl="0" algn="just">
              <a:spcBef>
                <a:spcPts val="0"/>
              </a:spcBef>
              <a:spcAft>
                <a:spcPts val="0"/>
              </a:spcAft>
              <a:buNone/>
            </a:pPr>
            <a:r>
              <a:rPr lang="en-US" sz="1600"/>
              <a:t>title_char_length</a:t>
            </a:r>
            <a:endParaRPr sz="1600"/>
          </a:p>
          <a:p>
            <a:pPr indent="457200" lvl="0" marL="0" rtl="0" algn="just">
              <a:spcBef>
                <a:spcPts val="0"/>
              </a:spcBef>
              <a:spcAft>
                <a:spcPts val="0"/>
              </a:spcAft>
              <a:buNone/>
            </a:pPr>
            <a:r>
              <a:rPr lang="en-US" sz="1600"/>
              <a:t>title_word_count</a:t>
            </a:r>
            <a:endParaRPr sz="1600"/>
          </a:p>
          <a:p>
            <a:pPr indent="457200" lvl="0" marL="0" rtl="0" algn="just">
              <a:spcBef>
                <a:spcPts val="0"/>
              </a:spcBef>
              <a:spcAft>
                <a:spcPts val="0"/>
              </a:spcAft>
              <a:buNone/>
            </a:pPr>
            <a:r>
              <a:rPr lang="en-US" sz="1600"/>
              <a:t>title_allcap</a:t>
            </a:r>
            <a:endParaRPr sz="1600"/>
          </a:p>
          <a:p>
            <a:pPr indent="0" lvl="0" marL="457200" rtl="0" algn="just">
              <a:spcBef>
                <a:spcPts val="0"/>
              </a:spcBef>
              <a:spcAft>
                <a:spcPts val="0"/>
              </a:spcAft>
              <a:buNone/>
            </a:pPr>
            <a:r>
              <a:rPr lang="en-US" sz="1600"/>
              <a:t>title_question</a:t>
            </a:r>
            <a:endParaRPr sz="1600"/>
          </a:p>
          <a:p>
            <a:pPr indent="457200" lvl="0" marL="0" rtl="0" algn="just">
              <a:spcBef>
                <a:spcPts val="0"/>
              </a:spcBef>
              <a:spcAft>
                <a:spcPts val="0"/>
              </a:spcAft>
              <a:buNone/>
            </a:pPr>
            <a:r>
              <a:rPr lang="en-US" sz="1600"/>
              <a:t>tag_nums</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17"/>
          <p:cNvSpPr txBox="1"/>
          <p:nvPr>
            <p:ph type="title"/>
          </p:nvPr>
        </p:nvSpPr>
        <p:spPr>
          <a:xfrm>
            <a:off x="1097275" y="286601"/>
            <a:ext cx="10058400" cy="1044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Arial"/>
              <a:buNone/>
            </a:pPr>
            <a:r>
              <a:rPr lang="en-US" sz="4000">
                <a:latin typeface="Arial"/>
                <a:ea typeface="Arial"/>
                <a:cs typeface="Arial"/>
                <a:sym typeface="Arial"/>
              </a:rPr>
              <a:t>Descriptions</a:t>
            </a:r>
            <a:endParaRPr sz="4000">
              <a:latin typeface="Arial"/>
              <a:ea typeface="Arial"/>
              <a:cs typeface="Arial"/>
              <a:sym typeface="Arial"/>
            </a:endParaRPr>
          </a:p>
        </p:txBody>
      </p:sp>
      <p:pic>
        <p:nvPicPr>
          <p:cNvPr id="396" name="Google Shape;396;p17"/>
          <p:cNvPicPr preferRelativeResize="0"/>
          <p:nvPr/>
        </p:nvPicPr>
        <p:blipFill rotWithShape="1">
          <a:blip r:embed="rId3">
            <a:alphaModFix/>
          </a:blip>
          <a:srcRect b="0" l="0" r="0" t="0"/>
          <a:stretch/>
        </p:blipFill>
        <p:spPr>
          <a:xfrm>
            <a:off x="1097274" y="1701288"/>
            <a:ext cx="2633425" cy="1861550"/>
          </a:xfrm>
          <a:prstGeom prst="rect">
            <a:avLst/>
          </a:prstGeom>
          <a:noFill/>
          <a:ln>
            <a:noFill/>
          </a:ln>
        </p:spPr>
      </p:pic>
      <p:pic>
        <p:nvPicPr>
          <p:cNvPr id="397" name="Google Shape;397;p17"/>
          <p:cNvPicPr preferRelativeResize="0"/>
          <p:nvPr/>
        </p:nvPicPr>
        <p:blipFill rotWithShape="1">
          <a:blip r:embed="rId4">
            <a:alphaModFix/>
          </a:blip>
          <a:srcRect b="0" l="0" r="0" t="0"/>
          <a:stretch/>
        </p:blipFill>
        <p:spPr>
          <a:xfrm>
            <a:off x="3291574" y="1677648"/>
            <a:ext cx="2633425" cy="1861559"/>
          </a:xfrm>
          <a:prstGeom prst="rect">
            <a:avLst/>
          </a:prstGeom>
          <a:noFill/>
          <a:ln>
            <a:noFill/>
          </a:ln>
        </p:spPr>
      </p:pic>
      <p:pic>
        <p:nvPicPr>
          <p:cNvPr id="398" name="Google Shape;398;p17"/>
          <p:cNvPicPr preferRelativeResize="0"/>
          <p:nvPr/>
        </p:nvPicPr>
        <p:blipFill rotWithShape="1">
          <a:blip r:embed="rId5">
            <a:alphaModFix/>
          </a:blip>
          <a:srcRect b="0" l="0" r="0" t="0"/>
          <a:stretch/>
        </p:blipFill>
        <p:spPr>
          <a:xfrm>
            <a:off x="5516874" y="1677648"/>
            <a:ext cx="2633425" cy="1861559"/>
          </a:xfrm>
          <a:prstGeom prst="rect">
            <a:avLst/>
          </a:prstGeom>
          <a:noFill/>
          <a:ln>
            <a:noFill/>
          </a:ln>
        </p:spPr>
      </p:pic>
      <p:pic>
        <p:nvPicPr>
          <p:cNvPr id="399" name="Google Shape;399;p17"/>
          <p:cNvPicPr preferRelativeResize="0"/>
          <p:nvPr/>
        </p:nvPicPr>
        <p:blipFill rotWithShape="1">
          <a:blip r:embed="rId6">
            <a:alphaModFix/>
          </a:blip>
          <a:srcRect b="0" l="0" r="0" t="0"/>
          <a:stretch/>
        </p:blipFill>
        <p:spPr>
          <a:xfrm>
            <a:off x="4729325" y="3885650"/>
            <a:ext cx="3164030" cy="2235275"/>
          </a:xfrm>
          <a:prstGeom prst="rect">
            <a:avLst/>
          </a:prstGeom>
          <a:noFill/>
          <a:ln>
            <a:noFill/>
          </a:ln>
        </p:spPr>
      </p:pic>
      <p:pic>
        <p:nvPicPr>
          <p:cNvPr id="400" name="Google Shape;400;p17"/>
          <p:cNvPicPr preferRelativeResize="0"/>
          <p:nvPr/>
        </p:nvPicPr>
        <p:blipFill>
          <a:blip r:embed="rId7">
            <a:alphaModFix/>
          </a:blip>
          <a:stretch>
            <a:fillRect/>
          </a:stretch>
        </p:blipFill>
        <p:spPr>
          <a:xfrm>
            <a:off x="1195625" y="3932924"/>
            <a:ext cx="3058575" cy="2187991"/>
          </a:xfrm>
          <a:prstGeom prst="rect">
            <a:avLst/>
          </a:prstGeom>
          <a:noFill/>
          <a:ln>
            <a:noFill/>
          </a:ln>
        </p:spPr>
      </p:pic>
      <p:sp>
        <p:nvSpPr>
          <p:cNvPr id="401" name="Google Shape;401;p17"/>
          <p:cNvSpPr txBox="1"/>
          <p:nvPr/>
        </p:nvSpPr>
        <p:spPr>
          <a:xfrm>
            <a:off x="8150300" y="2582125"/>
            <a:ext cx="3000000" cy="35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We create new features from descriptions::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just">
              <a:spcBef>
                <a:spcPts val="0"/>
              </a:spcBef>
              <a:spcAft>
                <a:spcPts val="0"/>
              </a:spcAft>
              <a:buNone/>
            </a:pPr>
            <a:r>
              <a:t/>
            </a:r>
            <a:endParaRPr sz="1800">
              <a:solidFill>
                <a:schemeClr val="dk1"/>
              </a:solidFill>
            </a:endParaRPr>
          </a:p>
          <a:p>
            <a:pPr indent="0" lvl="0" marL="0" rtl="0" algn="just">
              <a:spcBef>
                <a:spcPts val="0"/>
              </a:spcBef>
              <a:spcAft>
                <a:spcPts val="0"/>
              </a:spcAft>
              <a:buNone/>
            </a:pPr>
            <a:r>
              <a:rPr lang="en-US" sz="1800">
                <a:solidFill>
                  <a:schemeClr val="dk1"/>
                </a:solidFill>
              </a:rPr>
              <a:t>desc_urls</a:t>
            </a:r>
            <a:endParaRPr sz="1800">
              <a:solidFill>
                <a:schemeClr val="dk1"/>
              </a:solidFill>
            </a:endParaRPr>
          </a:p>
          <a:p>
            <a:pPr indent="0" lvl="0" marL="0" rtl="0" algn="just">
              <a:spcBef>
                <a:spcPts val="0"/>
              </a:spcBef>
              <a:spcAft>
                <a:spcPts val="0"/>
              </a:spcAft>
              <a:buNone/>
            </a:pPr>
            <a:r>
              <a:rPr lang="en-US" sz="1800">
                <a:solidFill>
                  <a:schemeClr val="dk1"/>
                </a:solidFill>
              </a:rPr>
              <a:t>desc_emojis</a:t>
            </a:r>
            <a:endParaRPr sz="1800">
              <a:solidFill>
                <a:schemeClr val="dk1"/>
              </a:solidFill>
            </a:endParaRPr>
          </a:p>
          <a:p>
            <a:pPr indent="0" lvl="0" marL="0" rtl="0" algn="just">
              <a:spcBef>
                <a:spcPts val="0"/>
              </a:spcBef>
              <a:spcAft>
                <a:spcPts val="0"/>
              </a:spcAft>
              <a:buNone/>
            </a:pPr>
            <a:r>
              <a:rPr lang="en-US" sz="1800">
                <a:solidFill>
                  <a:schemeClr val="dk1"/>
                </a:solidFill>
              </a:rPr>
              <a:t>desc_nums</a:t>
            </a:r>
            <a:endParaRPr sz="1800">
              <a:solidFill>
                <a:schemeClr val="dk1"/>
              </a:solidFill>
            </a:endParaRPr>
          </a:p>
          <a:p>
            <a:pPr indent="0" lvl="0" marL="0" rtl="0" algn="just">
              <a:spcBef>
                <a:spcPts val="0"/>
              </a:spcBef>
              <a:spcAft>
                <a:spcPts val="0"/>
              </a:spcAft>
              <a:buNone/>
            </a:pPr>
            <a:r>
              <a:rPr lang="en-US" sz="1800">
                <a:solidFill>
                  <a:schemeClr val="dk1"/>
                </a:solidFill>
              </a:rPr>
              <a:t>desc</a:t>
            </a:r>
            <a:r>
              <a:rPr lang="en-US" sz="1800">
                <a:solidFill>
                  <a:schemeClr val="dk1"/>
                </a:solidFill>
              </a:rPr>
              <a:t>_char_length</a:t>
            </a:r>
            <a:endParaRPr sz="1800">
              <a:solidFill>
                <a:schemeClr val="dk1"/>
              </a:solidFill>
            </a:endParaRPr>
          </a:p>
          <a:p>
            <a:pPr indent="0" lvl="0" marL="0" rtl="0" algn="just">
              <a:spcBef>
                <a:spcPts val="0"/>
              </a:spcBef>
              <a:spcAft>
                <a:spcPts val="0"/>
              </a:spcAft>
              <a:buNone/>
            </a:pPr>
            <a:r>
              <a:rPr lang="en-US" sz="1800">
                <a:solidFill>
                  <a:schemeClr val="dk1"/>
                </a:solidFill>
              </a:rPr>
              <a:t>desc_word_count</a:t>
            </a:r>
            <a:endParaRPr sz="18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05" name="Shape 405"/>
        <p:cNvGrpSpPr/>
        <p:nvPr/>
      </p:nvGrpSpPr>
      <p:grpSpPr>
        <a:xfrm>
          <a:off x="0" y="0"/>
          <a:ext cx="0" cy="0"/>
          <a:chOff x="0" y="0"/>
          <a:chExt cx="0" cy="0"/>
        </a:xfrm>
      </p:grpSpPr>
      <p:sp>
        <p:nvSpPr>
          <p:cNvPr id="406" name="Google Shape;406;p14"/>
          <p:cNvSpPr/>
          <p:nvPr/>
        </p:nvSpPr>
        <p:spPr>
          <a:xfrm>
            <a:off x="0" y="0"/>
            <a:ext cx="12188255" cy="6400800"/>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7" name="Google Shape;407;p14"/>
          <p:cNvSpPr txBox="1"/>
          <p:nvPr>
            <p:ph type="title"/>
          </p:nvPr>
        </p:nvSpPr>
        <p:spPr>
          <a:xfrm>
            <a:off x="6476775" y="574424"/>
            <a:ext cx="5063400" cy="833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EFEFE"/>
              </a:buClr>
              <a:buSzPts val="4000"/>
              <a:buFont typeface="Arial"/>
              <a:buNone/>
            </a:pPr>
            <a:r>
              <a:rPr lang="en-US" sz="4000"/>
              <a:t>Popular Videos and </a:t>
            </a:r>
            <a:r>
              <a:rPr lang="en-US" sz="4000">
                <a:latin typeface="Arial"/>
                <a:ea typeface="Arial"/>
                <a:cs typeface="Arial"/>
                <a:sym typeface="Arial"/>
              </a:rPr>
              <a:t>Categories</a:t>
            </a:r>
            <a:endParaRPr sz="4000">
              <a:latin typeface="Arial"/>
              <a:ea typeface="Arial"/>
              <a:cs typeface="Arial"/>
              <a:sym typeface="Arial"/>
            </a:endParaRPr>
          </a:p>
        </p:txBody>
      </p:sp>
      <p:sp>
        <p:nvSpPr>
          <p:cNvPr id="408" name="Google Shape;408;p14"/>
          <p:cNvSpPr/>
          <p:nvPr/>
        </p:nvSpPr>
        <p:spPr>
          <a:xfrm>
            <a:off x="0" y="475800"/>
            <a:ext cx="5935800" cy="5449200"/>
          </a:xfrm>
          <a:prstGeom prst="rect">
            <a:avLst/>
          </a:prstGeom>
          <a:solidFill>
            <a:srgbClr val="FEF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09" name="Google Shape;409;p14"/>
          <p:cNvPicPr preferRelativeResize="0"/>
          <p:nvPr/>
        </p:nvPicPr>
        <p:blipFill rotWithShape="1">
          <a:blip r:embed="rId3">
            <a:alphaModFix/>
          </a:blip>
          <a:srcRect b="0" l="0" r="0" t="0"/>
          <a:stretch/>
        </p:blipFill>
        <p:spPr>
          <a:xfrm>
            <a:off x="310161" y="1266901"/>
            <a:ext cx="5315475" cy="3867000"/>
          </a:xfrm>
          <a:prstGeom prst="rect">
            <a:avLst/>
          </a:prstGeom>
          <a:noFill/>
          <a:ln>
            <a:noFill/>
          </a:ln>
        </p:spPr>
      </p:pic>
      <p:sp>
        <p:nvSpPr>
          <p:cNvPr id="410" name="Google Shape;410;p14"/>
          <p:cNvSpPr/>
          <p:nvPr/>
        </p:nvSpPr>
        <p:spPr>
          <a:xfrm>
            <a:off x="6252450" y="1729788"/>
            <a:ext cx="5935800" cy="5128200"/>
          </a:xfrm>
          <a:prstGeom prst="rect">
            <a:avLst/>
          </a:prstGeom>
          <a:solidFill>
            <a:srgbClr val="FEF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11" name="Google Shape;411;p14"/>
          <p:cNvPicPr preferRelativeResize="0"/>
          <p:nvPr/>
        </p:nvPicPr>
        <p:blipFill>
          <a:blip r:embed="rId4">
            <a:alphaModFix/>
          </a:blip>
          <a:stretch>
            <a:fillRect/>
          </a:stretch>
        </p:blipFill>
        <p:spPr>
          <a:xfrm>
            <a:off x="6835913" y="1987124"/>
            <a:ext cx="4768875" cy="4613550"/>
          </a:xfrm>
          <a:prstGeom prst="rect">
            <a:avLst/>
          </a:prstGeom>
          <a:noFill/>
          <a:ln>
            <a:noFill/>
          </a:ln>
        </p:spPr>
      </p:pic>
      <p:pic>
        <p:nvPicPr>
          <p:cNvPr id="412" name="Google Shape;412;p14"/>
          <p:cNvPicPr preferRelativeResize="0"/>
          <p:nvPr/>
        </p:nvPicPr>
        <p:blipFill>
          <a:blip r:embed="rId5">
            <a:alphaModFix/>
          </a:blip>
          <a:stretch>
            <a:fillRect/>
          </a:stretch>
        </p:blipFill>
        <p:spPr>
          <a:xfrm>
            <a:off x="310151" y="1147375"/>
            <a:ext cx="5315475" cy="54532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17" name="Shape 417"/>
        <p:cNvGrpSpPr/>
        <p:nvPr/>
      </p:nvGrpSpPr>
      <p:grpSpPr>
        <a:xfrm>
          <a:off x="0" y="0"/>
          <a:ext cx="0" cy="0"/>
          <a:chOff x="0" y="0"/>
          <a:chExt cx="0" cy="0"/>
        </a:xfrm>
      </p:grpSpPr>
      <p:sp>
        <p:nvSpPr>
          <p:cNvPr id="418" name="Google Shape;418;p18"/>
          <p:cNvSpPr/>
          <p:nvPr/>
        </p:nvSpPr>
        <p:spPr>
          <a:xfrm>
            <a:off x="-1"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9" name="Google Shape;419;p18"/>
          <p:cNvSpPr txBox="1"/>
          <p:nvPr>
            <p:ph type="title"/>
          </p:nvPr>
        </p:nvSpPr>
        <p:spPr>
          <a:xfrm>
            <a:off x="642257" y="634946"/>
            <a:ext cx="5453700" cy="1450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700"/>
              <a:buFont typeface="Arial"/>
              <a:buNone/>
            </a:pPr>
            <a:r>
              <a:rPr lang="en-US" sz="4000">
                <a:latin typeface="Arial"/>
                <a:ea typeface="Arial"/>
                <a:cs typeface="Arial"/>
                <a:sym typeface="Arial"/>
              </a:rPr>
              <a:t>Views, likes, dislikes and comments r</a:t>
            </a:r>
            <a:r>
              <a:rPr lang="en-US"/>
              <a:t>atio</a:t>
            </a:r>
            <a:endParaRPr sz="4000">
              <a:latin typeface="Arial"/>
              <a:ea typeface="Arial"/>
              <a:cs typeface="Arial"/>
              <a:sym typeface="Arial"/>
            </a:endParaRPr>
          </a:p>
        </p:txBody>
      </p:sp>
      <p:cxnSp>
        <p:nvCxnSpPr>
          <p:cNvPr id="420" name="Google Shape;420;p18"/>
          <p:cNvCxnSpPr/>
          <p:nvPr/>
        </p:nvCxnSpPr>
        <p:spPr>
          <a:xfrm>
            <a:off x="721553" y="2267421"/>
            <a:ext cx="4846320" cy="0"/>
          </a:xfrm>
          <a:prstGeom prst="straightConnector1">
            <a:avLst/>
          </a:prstGeom>
          <a:noFill/>
          <a:ln cap="flat" cmpd="sng" w="12700">
            <a:solidFill>
              <a:srgbClr val="3F3F3F"/>
            </a:solidFill>
            <a:prstDash val="solid"/>
            <a:round/>
            <a:headEnd len="sm" w="sm" type="none"/>
            <a:tailEnd len="sm" w="sm" type="none"/>
          </a:ln>
        </p:spPr>
      </p:cxnSp>
      <p:pic>
        <p:nvPicPr>
          <p:cNvPr id="421" name="Google Shape;421;p18"/>
          <p:cNvPicPr preferRelativeResize="0"/>
          <p:nvPr>
            <p:ph idx="1" type="body"/>
          </p:nvPr>
        </p:nvPicPr>
        <p:blipFill rotWithShape="1">
          <a:blip r:embed="rId3">
            <a:alphaModFix/>
          </a:blip>
          <a:srcRect b="0" l="0" r="0" t="0"/>
          <a:stretch/>
        </p:blipFill>
        <p:spPr>
          <a:xfrm>
            <a:off x="928478" y="2449092"/>
            <a:ext cx="3594000" cy="3416400"/>
          </a:xfrm>
          <a:prstGeom prst="rect">
            <a:avLst/>
          </a:prstGeom>
          <a:noFill/>
          <a:ln>
            <a:noFill/>
          </a:ln>
        </p:spPr>
      </p:pic>
      <p:pic>
        <p:nvPicPr>
          <p:cNvPr id="422" name="Google Shape;422;p18"/>
          <p:cNvPicPr preferRelativeResize="0"/>
          <p:nvPr/>
        </p:nvPicPr>
        <p:blipFill rotWithShape="1">
          <a:blip r:embed="rId4">
            <a:alphaModFix/>
          </a:blip>
          <a:srcRect b="0" l="0" r="0" t="0"/>
          <a:stretch/>
        </p:blipFill>
        <p:spPr>
          <a:xfrm>
            <a:off x="5279927" y="1504599"/>
            <a:ext cx="3419375" cy="2120038"/>
          </a:xfrm>
          <a:prstGeom prst="rect">
            <a:avLst/>
          </a:prstGeom>
          <a:noFill/>
          <a:ln>
            <a:noFill/>
          </a:ln>
        </p:spPr>
      </p:pic>
      <p:pic>
        <p:nvPicPr>
          <p:cNvPr id="423" name="Google Shape;423;p18"/>
          <p:cNvPicPr preferRelativeResize="0"/>
          <p:nvPr/>
        </p:nvPicPr>
        <p:blipFill rotWithShape="1">
          <a:blip r:embed="rId5">
            <a:alphaModFix/>
          </a:blip>
          <a:srcRect b="0" l="0" r="0" t="0"/>
          <a:stretch/>
        </p:blipFill>
        <p:spPr>
          <a:xfrm>
            <a:off x="8699300" y="1507534"/>
            <a:ext cx="3315649" cy="2030841"/>
          </a:xfrm>
          <a:prstGeom prst="rect">
            <a:avLst/>
          </a:prstGeom>
          <a:noFill/>
          <a:ln>
            <a:noFill/>
          </a:ln>
        </p:spPr>
      </p:pic>
      <p:pic>
        <p:nvPicPr>
          <p:cNvPr id="424" name="Google Shape;424;p18"/>
          <p:cNvPicPr preferRelativeResize="0"/>
          <p:nvPr/>
        </p:nvPicPr>
        <p:blipFill rotWithShape="1">
          <a:blip r:embed="rId6">
            <a:alphaModFix/>
          </a:blip>
          <a:srcRect b="0" l="0" r="0" t="0"/>
          <a:stretch/>
        </p:blipFill>
        <p:spPr>
          <a:xfrm>
            <a:off x="5167049" y="3740550"/>
            <a:ext cx="3594100" cy="2228329"/>
          </a:xfrm>
          <a:prstGeom prst="rect">
            <a:avLst/>
          </a:prstGeom>
          <a:noFill/>
          <a:ln>
            <a:noFill/>
          </a:ln>
        </p:spPr>
      </p:pic>
      <p:pic>
        <p:nvPicPr>
          <p:cNvPr id="425" name="Google Shape;425;p18"/>
          <p:cNvPicPr preferRelativeResize="0"/>
          <p:nvPr/>
        </p:nvPicPr>
        <p:blipFill rotWithShape="1">
          <a:blip r:embed="rId7">
            <a:alphaModFix/>
          </a:blip>
          <a:srcRect b="0" l="0" r="0" t="0"/>
          <a:stretch/>
        </p:blipFill>
        <p:spPr>
          <a:xfrm>
            <a:off x="8767324" y="3826875"/>
            <a:ext cx="3315646" cy="2055700"/>
          </a:xfrm>
          <a:prstGeom prst="rect">
            <a:avLst/>
          </a:prstGeom>
          <a:noFill/>
          <a:ln>
            <a:noFill/>
          </a:ln>
        </p:spPr>
      </p:pic>
      <p:sp>
        <p:nvSpPr>
          <p:cNvPr id="426" name="Google Shape;426;p18"/>
          <p:cNvSpPr/>
          <p:nvPr/>
        </p:nvSpPr>
        <p:spPr>
          <a:xfrm>
            <a:off x="-1" y="6400800"/>
            <a:ext cx="121920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7" name="Google Shape;427;p18"/>
          <p:cNvPicPr preferRelativeResize="0"/>
          <p:nvPr/>
        </p:nvPicPr>
        <p:blipFill>
          <a:blip r:embed="rId8">
            <a:alphaModFix/>
          </a:blip>
          <a:stretch>
            <a:fillRect/>
          </a:stretch>
        </p:blipFill>
        <p:spPr>
          <a:xfrm>
            <a:off x="8767326" y="308613"/>
            <a:ext cx="3315650" cy="2103477"/>
          </a:xfrm>
          <a:prstGeom prst="rect">
            <a:avLst/>
          </a:prstGeom>
          <a:noFill/>
          <a:ln>
            <a:noFill/>
          </a:ln>
        </p:spPr>
      </p:pic>
      <p:pic>
        <p:nvPicPr>
          <p:cNvPr id="428" name="Google Shape;428;p18"/>
          <p:cNvPicPr preferRelativeResize="0"/>
          <p:nvPr/>
        </p:nvPicPr>
        <p:blipFill>
          <a:blip r:embed="rId9">
            <a:alphaModFix/>
          </a:blip>
          <a:stretch>
            <a:fillRect/>
          </a:stretch>
        </p:blipFill>
        <p:spPr>
          <a:xfrm>
            <a:off x="8767326" y="2376564"/>
            <a:ext cx="3315650" cy="21048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27"/>
                                        </p:tgtEl>
                                      </p:cBhvr>
                                    </p:animEffect>
                                    <p:set>
                                      <p:cBhvr>
                                        <p:cTn dur="1" fill="hold">
                                          <p:stCondLst>
                                            <p:cond delay="1000"/>
                                          </p:stCondLst>
                                        </p:cTn>
                                        <p:tgtEl>
                                          <p:spTgt spid="42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28"/>
                                        </p:tgtEl>
                                      </p:cBhvr>
                                    </p:animEffect>
                                    <p:set>
                                      <p:cBhvr>
                                        <p:cTn dur="1" fill="hold">
                                          <p:stCondLst>
                                            <p:cond delay="1000"/>
                                          </p:stCondLst>
                                        </p:cTn>
                                        <p:tgtEl>
                                          <p:spTgt spid="42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g712925d74f_2_14"/>
          <p:cNvSpPr txBox="1"/>
          <p:nvPr>
            <p:ph idx="1" type="body"/>
          </p:nvPr>
        </p:nvSpPr>
        <p:spPr>
          <a:xfrm>
            <a:off x="7950350" y="2086100"/>
            <a:ext cx="3405300" cy="3760800"/>
          </a:xfrm>
          <a:prstGeom prst="rect">
            <a:avLst/>
          </a:prstGeom>
        </p:spPr>
        <p:txBody>
          <a:bodyPr anchorCtr="0" anchor="t" bIns="45700" lIns="0" spcFirstLastPara="1" rIns="0" wrap="square" tIns="45700">
            <a:noAutofit/>
          </a:bodyPr>
          <a:lstStyle/>
          <a:p>
            <a:pPr indent="0" lvl="0" marL="0" rtl="0" algn="l">
              <a:lnSpc>
                <a:spcPct val="100000"/>
              </a:lnSpc>
              <a:spcBef>
                <a:spcPts val="1200"/>
              </a:spcBef>
              <a:spcAft>
                <a:spcPts val="0"/>
              </a:spcAft>
              <a:buNone/>
            </a:pPr>
            <a:r>
              <a:rPr b="1" lang="en-US" sz="2000"/>
              <a:t>Covert Description</a:t>
            </a:r>
            <a:endParaRPr b="1" sz="2000"/>
          </a:p>
          <a:p>
            <a:pPr indent="0" lvl="0" marL="0" rtl="0" algn="l">
              <a:lnSpc>
                <a:spcPct val="100000"/>
              </a:lnSpc>
              <a:spcBef>
                <a:spcPts val="1200"/>
              </a:spcBef>
              <a:spcAft>
                <a:spcPts val="0"/>
              </a:spcAft>
              <a:buNone/>
            </a:pPr>
            <a:r>
              <a:rPr lang="en-US" sz="2000"/>
              <a:t>Convert to lowercase; </a:t>
            </a:r>
            <a:endParaRPr sz="2000"/>
          </a:p>
          <a:p>
            <a:pPr indent="0" lvl="0" marL="0" rtl="0" algn="l">
              <a:lnSpc>
                <a:spcPct val="100000"/>
              </a:lnSpc>
              <a:spcBef>
                <a:spcPts val="1200"/>
              </a:spcBef>
              <a:spcAft>
                <a:spcPts val="0"/>
              </a:spcAft>
              <a:buNone/>
            </a:pPr>
            <a:r>
              <a:rPr lang="en-US" sz="2000"/>
              <a:t>Remove numbers, punctuations, emojis, urls, leading/ending spaces</a:t>
            </a:r>
            <a:endParaRPr sz="2000"/>
          </a:p>
          <a:p>
            <a:pPr indent="0" lvl="0" marL="0" rtl="0" algn="l">
              <a:lnSpc>
                <a:spcPct val="100000"/>
              </a:lnSpc>
              <a:spcBef>
                <a:spcPts val="1200"/>
              </a:spcBef>
              <a:spcAft>
                <a:spcPts val="0"/>
              </a:spcAft>
              <a:buNone/>
            </a:pPr>
            <a:r>
              <a:rPr b="1" lang="en-US" sz="2000"/>
              <a:t>Basic NLP</a:t>
            </a:r>
            <a:endParaRPr b="1" sz="2000"/>
          </a:p>
          <a:p>
            <a:pPr indent="-355600" lvl="0" marL="457200" rtl="0" algn="l">
              <a:lnSpc>
                <a:spcPct val="100000"/>
              </a:lnSpc>
              <a:spcBef>
                <a:spcPts val="1200"/>
              </a:spcBef>
              <a:spcAft>
                <a:spcPts val="0"/>
              </a:spcAft>
              <a:buSzPts val="2000"/>
              <a:buChar char="●"/>
            </a:pPr>
            <a:r>
              <a:rPr lang="en-US" sz="2000"/>
              <a:t>Tokenization</a:t>
            </a:r>
            <a:endParaRPr sz="2000"/>
          </a:p>
          <a:p>
            <a:pPr indent="-355600" lvl="0" marL="457200" rtl="0" algn="l">
              <a:lnSpc>
                <a:spcPct val="100000"/>
              </a:lnSpc>
              <a:spcBef>
                <a:spcPts val="1200"/>
              </a:spcBef>
              <a:spcAft>
                <a:spcPts val="0"/>
              </a:spcAft>
              <a:buSzPts val="2000"/>
              <a:buChar char="●"/>
            </a:pPr>
            <a:r>
              <a:rPr lang="en-US" sz="2000"/>
              <a:t>Stemming</a:t>
            </a:r>
            <a:endParaRPr sz="2000"/>
          </a:p>
          <a:p>
            <a:pPr indent="-355600" lvl="0" marL="457200" rtl="0" algn="l">
              <a:lnSpc>
                <a:spcPct val="100000"/>
              </a:lnSpc>
              <a:spcBef>
                <a:spcPts val="1200"/>
              </a:spcBef>
              <a:spcAft>
                <a:spcPts val="0"/>
              </a:spcAft>
              <a:buSzPts val="2000"/>
              <a:buChar char="●"/>
            </a:pPr>
            <a:r>
              <a:rPr lang="en-US" sz="2000"/>
              <a:t>Lemmatization</a:t>
            </a:r>
            <a:endParaRPr sz="2000"/>
          </a:p>
          <a:p>
            <a:pPr indent="0" lvl="0" marL="0" rtl="0" algn="l">
              <a:lnSpc>
                <a:spcPct val="100000"/>
              </a:lnSpc>
              <a:spcBef>
                <a:spcPts val="1200"/>
              </a:spcBef>
              <a:spcAft>
                <a:spcPts val="0"/>
              </a:spcAft>
              <a:buNone/>
            </a:pPr>
            <a:r>
              <a:t/>
            </a:r>
            <a:endParaRPr b="1" sz="2000"/>
          </a:p>
          <a:p>
            <a:pPr indent="0" lvl="0" marL="0" rtl="0" algn="l">
              <a:lnSpc>
                <a:spcPct val="100000"/>
              </a:lnSpc>
              <a:spcBef>
                <a:spcPts val="1200"/>
              </a:spcBef>
              <a:spcAft>
                <a:spcPts val="0"/>
              </a:spcAft>
              <a:buNone/>
            </a:pPr>
            <a:r>
              <a:t/>
            </a:r>
            <a:endParaRPr sz="2000"/>
          </a:p>
          <a:p>
            <a:pPr indent="0" lvl="0" marL="0" rtl="0" algn="l">
              <a:lnSpc>
                <a:spcPct val="100000"/>
              </a:lnSpc>
              <a:spcBef>
                <a:spcPts val="1200"/>
              </a:spcBef>
              <a:spcAft>
                <a:spcPts val="200"/>
              </a:spcAft>
              <a:buNone/>
            </a:pPr>
            <a:r>
              <a:t/>
            </a:r>
            <a:endParaRPr sz="2000"/>
          </a:p>
        </p:txBody>
      </p:sp>
      <p:pic>
        <p:nvPicPr>
          <p:cNvPr id="435" name="Google Shape;435;g712925d74f_2_14"/>
          <p:cNvPicPr preferRelativeResize="0"/>
          <p:nvPr/>
        </p:nvPicPr>
        <p:blipFill>
          <a:blip r:embed="rId3">
            <a:alphaModFix/>
          </a:blip>
          <a:stretch>
            <a:fillRect/>
          </a:stretch>
        </p:blipFill>
        <p:spPr>
          <a:xfrm>
            <a:off x="1065250" y="4463675"/>
            <a:ext cx="6604652" cy="1307025"/>
          </a:xfrm>
          <a:prstGeom prst="rect">
            <a:avLst/>
          </a:prstGeom>
          <a:noFill/>
          <a:ln>
            <a:noFill/>
          </a:ln>
        </p:spPr>
      </p:pic>
      <p:sp>
        <p:nvSpPr>
          <p:cNvPr id="436" name="Google Shape;436;g712925d74f_2_14"/>
          <p:cNvSpPr txBox="1"/>
          <p:nvPr>
            <p:ph type="title"/>
          </p:nvPr>
        </p:nvSpPr>
        <p:spPr>
          <a:xfrm>
            <a:off x="1097275" y="572799"/>
            <a:ext cx="10058400" cy="7584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000"/>
              <a:buFont typeface="Arial"/>
              <a:buNone/>
            </a:pPr>
            <a:r>
              <a:rPr lang="en-US"/>
              <a:t>Text Data Cleaning</a:t>
            </a:r>
            <a:endParaRPr sz="4000">
              <a:latin typeface="Arial"/>
              <a:ea typeface="Arial"/>
              <a:cs typeface="Arial"/>
              <a:sym typeface="Arial"/>
            </a:endParaRPr>
          </a:p>
        </p:txBody>
      </p:sp>
      <p:pic>
        <p:nvPicPr>
          <p:cNvPr id="437" name="Google Shape;437;g712925d74f_2_14"/>
          <p:cNvPicPr preferRelativeResize="0"/>
          <p:nvPr/>
        </p:nvPicPr>
        <p:blipFill>
          <a:blip r:embed="rId4">
            <a:alphaModFix/>
          </a:blip>
          <a:stretch>
            <a:fillRect/>
          </a:stretch>
        </p:blipFill>
        <p:spPr>
          <a:xfrm>
            <a:off x="989050" y="2426775"/>
            <a:ext cx="6961300" cy="1307025"/>
          </a:xfrm>
          <a:prstGeom prst="rect">
            <a:avLst/>
          </a:prstGeom>
          <a:noFill/>
          <a:ln>
            <a:noFill/>
          </a:ln>
        </p:spPr>
      </p:pic>
      <p:sp>
        <p:nvSpPr>
          <p:cNvPr id="438" name="Google Shape;438;g712925d74f_2_14"/>
          <p:cNvSpPr/>
          <p:nvPr/>
        </p:nvSpPr>
        <p:spPr>
          <a:xfrm>
            <a:off x="3865750" y="3827400"/>
            <a:ext cx="1003500" cy="495000"/>
          </a:xfrm>
          <a:prstGeom prst="downArrow">
            <a:avLst>
              <a:gd fmla="val 50000" name="adj1"/>
              <a:gd fmla="val 5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20"/>
          <p:cNvSpPr txBox="1"/>
          <p:nvPr>
            <p:ph type="title"/>
          </p:nvPr>
        </p:nvSpPr>
        <p:spPr>
          <a:xfrm>
            <a:off x="1097275" y="836352"/>
            <a:ext cx="10058400" cy="525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Arial"/>
              <a:buNone/>
            </a:pPr>
            <a:r>
              <a:rPr lang="en-US" sz="4000"/>
              <a:t>Sentiment Analysis for Tags</a:t>
            </a:r>
            <a:endParaRPr sz="4000">
              <a:latin typeface="Arial"/>
              <a:ea typeface="Arial"/>
              <a:cs typeface="Arial"/>
              <a:sym typeface="Arial"/>
            </a:endParaRPr>
          </a:p>
        </p:txBody>
      </p:sp>
      <p:sp>
        <p:nvSpPr>
          <p:cNvPr id="444" name="Google Shape;444;p20"/>
          <p:cNvSpPr txBox="1"/>
          <p:nvPr>
            <p:ph idx="1" type="body"/>
          </p:nvPr>
        </p:nvSpPr>
        <p:spPr>
          <a:xfrm>
            <a:off x="1097275" y="5069075"/>
            <a:ext cx="5281200" cy="800100"/>
          </a:xfrm>
          <a:prstGeom prst="rect">
            <a:avLst/>
          </a:prstGeom>
          <a:noFill/>
          <a:ln>
            <a:noFill/>
          </a:ln>
        </p:spPr>
        <p:txBody>
          <a:bodyPr anchorCtr="0" anchor="t" bIns="45700" lIns="0" spcFirstLastPara="1" rIns="0" wrap="square" tIns="45700">
            <a:normAutofit/>
          </a:bodyPr>
          <a:lstStyle/>
          <a:p>
            <a:pPr indent="0" lvl="0" marL="0" rtl="0" algn="l">
              <a:lnSpc>
                <a:spcPct val="120000"/>
              </a:lnSpc>
              <a:spcBef>
                <a:spcPts val="0"/>
              </a:spcBef>
              <a:spcAft>
                <a:spcPts val="0"/>
              </a:spcAft>
              <a:buSzPts val="1800"/>
              <a:buNone/>
            </a:pPr>
            <a:r>
              <a:rPr b="1" lang="en-US"/>
              <a:t>Compound Score </a:t>
            </a:r>
            <a:r>
              <a:rPr lang="en-US"/>
              <a:t>- sum of all the lexicon ratings which have been normalized between -1 and +1</a:t>
            </a:r>
            <a:endParaRPr/>
          </a:p>
          <a:p>
            <a:pPr indent="0" lvl="0" marL="0" rtl="0" algn="l">
              <a:lnSpc>
                <a:spcPct val="120000"/>
              </a:lnSpc>
              <a:spcBef>
                <a:spcPts val="0"/>
              </a:spcBef>
              <a:spcAft>
                <a:spcPts val="0"/>
              </a:spcAft>
              <a:buSzPts val="1800"/>
              <a:buNone/>
            </a:pPr>
            <a:r>
              <a:t/>
            </a:r>
            <a:endParaRPr/>
          </a:p>
        </p:txBody>
      </p:sp>
      <p:pic>
        <p:nvPicPr>
          <p:cNvPr id="445" name="Google Shape;445;p20"/>
          <p:cNvPicPr preferRelativeResize="0"/>
          <p:nvPr/>
        </p:nvPicPr>
        <p:blipFill>
          <a:blip r:embed="rId3">
            <a:alphaModFix/>
          </a:blip>
          <a:stretch>
            <a:fillRect/>
          </a:stretch>
        </p:blipFill>
        <p:spPr>
          <a:xfrm>
            <a:off x="971275" y="1995577"/>
            <a:ext cx="10413001" cy="2613575"/>
          </a:xfrm>
          <a:prstGeom prst="rect">
            <a:avLst/>
          </a:prstGeom>
          <a:noFill/>
          <a:ln>
            <a:noFill/>
          </a:ln>
        </p:spPr>
      </p:pic>
      <p:sp>
        <p:nvSpPr>
          <p:cNvPr id="446" name="Google Shape;446;p20"/>
          <p:cNvSpPr txBox="1"/>
          <p:nvPr>
            <p:ph idx="1" type="body"/>
          </p:nvPr>
        </p:nvSpPr>
        <p:spPr>
          <a:xfrm>
            <a:off x="6713775" y="4867475"/>
            <a:ext cx="4594200" cy="1001700"/>
          </a:xfrm>
          <a:prstGeom prst="rect">
            <a:avLst/>
          </a:prstGeom>
          <a:noFill/>
          <a:ln>
            <a:noFill/>
          </a:ln>
        </p:spPr>
        <p:txBody>
          <a:bodyPr anchorCtr="0" anchor="t" bIns="45700" lIns="0" spcFirstLastPara="1" rIns="0" wrap="square" tIns="45700">
            <a:noAutofit/>
          </a:bodyPr>
          <a:lstStyle/>
          <a:p>
            <a:pPr indent="0" lvl="0" marL="0" rtl="0" algn="l">
              <a:lnSpc>
                <a:spcPct val="120000"/>
              </a:lnSpc>
              <a:spcBef>
                <a:spcPts val="0"/>
              </a:spcBef>
              <a:spcAft>
                <a:spcPts val="0"/>
              </a:spcAft>
              <a:buSzPts val="1800"/>
              <a:buNone/>
            </a:pPr>
            <a:r>
              <a:rPr lang="en-US"/>
              <a:t>positive sentiment:     c.s. &gt;= 0.05</a:t>
            </a:r>
            <a:endParaRPr/>
          </a:p>
          <a:p>
            <a:pPr indent="0" lvl="0" marL="0" rtl="0" algn="l">
              <a:lnSpc>
                <a:spcPct val="120000"/>
              </a:lnSpc>
              <a:spcBef>
                <a:spcPts val="0"/>
              </a:spcBef>
              <a:spcAft>
                <a:spcPts val="0"/>
              </a:spcAft>
              <a:buSzPts val="1800"/>
              <a:buNone/>
            </a:pPr>
            <a:r>
              <a:rPr lang="en-US"/>
              <a:t>neutral sentiment:      -0.05 &lt; c.s. &lt; 0.05</a:t>
            </a:r>
            <a:endParaRPr/>
          </a:p>
          <a:p>
            <a:pPr indent="0" lvl="0" marL="0" rtl="0" algn="l">
              <a:lnSpc>
                <a:spcPct val="120000"/>
              </a:lnSpc>
              <a:spcBef>
                <a:spcPts val="0"/>
              </a:spcBef>
              <a:spcAft>
                <a:spcPts val="0"/>
              </a:spcAft>
              <a:buSzPts val="1800"/>
              <a:buNone/>
            </a:pPr>
            <a:r>
              <a:rPr lang="en-US"/>
              <a:t>negative sentiment:    c.s. &lt;= -0.05</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9" name="Shape 159"/>
        <p:cNvGrpSpPr/>
        <p:nvPr/>
      </p:nvGrpSpPr>
      <p:grpSpPr>
        <a:xfrm>
          <a:off x="0" y="0"/>
          <a:ext cx="0" cy="0"/>
          <a:chOff x="0" y="0"/>
          <a:chExt cx="0" cy="0"/>
        </a:xfrm>
      </p:grpSpPr>
      <p:sp>
        <p:nvSpPr>
          <p:cNvPr id="160" name="Google Shape;160;p3"/>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 name="Google Shape;161;p3"/>
          <p:cNvCxnSpPr/>
          <p:nvPr/>
        </p:nvCxnSpPr>
        <p:spPr>
          <a:xfrm>
            <a:off x="1207658" y="4474741"/>
            <a:ext cx="9875520" cy="0"/>
          </a:xfrm>
          <a:prstGeom prst="straightConnector1">
            <a:avLst/>
          </a:prstGeom>
          <a:noFill/>
          <a:ln cap="flat" cmpd="sng" w="12700">
            <a:solidFill>
              <a:srgbClr val="3F3F3F"/>
            </a:solidFill>
            <a:prstDash val="solid"/>
            <a:round/>
            <a:headEnd len="sm" w="sm" type="none"/>
            <a:tailEnd len="sm" w="sm" type="none"/>
          </a:ln>
        </p:spPr>
      </p:cxnSp>
      <p:sp>
        <p:nvSpPr>
          <p:cNvPr id="162" name="Google Shape;162;p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3" name="Google Shape;163;p3"/>
          <p:cNvSpPr txBox="1"/>
          <p:nvPr>
            <p:ph type="title"/>
          </p:nvPr>
        </p:nvSpPr>
        <p:spPr>
          <a:xfrm>
            <a:off x="8141110" y="639098"/>
            <a:ext cx="3402000" cy="3494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400"/>
              <a:buFont typeface="Arial Narrow"/>
              <a:buNone/>
            </a:pPr>
            <a:r>
              <a:rPr b="1" i="1" lang="en-US" sz="4400">
                <a:latin typeface="Arial Narrow"/>
                <a:ea typeface="Arial Narrow"/>
                <a:cs typeface="Arial Narrow"/>
                <a:sym typeface="Arial Narrow"/>
              </a:rPr>
              <a:t>Business Overview</a:t>
            </a:r>
            <a:endParaRPr b="1" i="1" sz="4400">
              <a:latin typeface="Arial Narrow"/>
              <a:ea typeface="Arial Narrow"/>
              <a:cs typeface="Arial Narrow"/>
              <a:sym typeface="Arial Narrow"/>
            </a:endParaRPr>
          </a:p>
        </p:txBody>
      </p:sp>
      <p:pic>
        <p:nvPicPr>
          <p:cNvPr descr="A picture containing table, clock&#10;&#10;Description automatically generated" id="164" name="Google Shape;164;p3"/>
          <p:cNvPicPr preferRelativeResize="0"/>
          <p:nvPr>
            <p:ph idx="1" type="body"/>
          </p:nvPr>
        </p:nvPicPr>
        <p:blipFill rotWithShape="1">
          <a:blip r:embed="rId3">
            <a:alphaModFix/>
          </a:blip>
          <a:srcRect b="0" l="19946" r="24958" t="0"/>
          <a:stretch/>
        </p:blipFill>
        <p:spPr>
          <a:xfrm>
            <a:off x="1305520" y="640081"/>
            <a:ext cx="5569200" cy="5054100"/>
          </a:xfrm>
          <a:prstGeom prst="rect">
            <a:avLst/>
          </a:prstGeom>
          <a:noFill/>
          <a:ln>
            <a:noFill/>
          </a:ln>
        </p:spPr>
      </p:pic>
      <p:cxnSp>
        <p:nvCxnSpPr>
          <p:cNvPr id="165" name="Google Shape;165;p3"/>
          <p:cNvCxnSpPr/>
          <p:nvPr/>
        </p:nvCxnSpPr>
        <p:spPr>
          <a:xfrm>
            <a:off x="8209305" y="4294754"/>
            <a:ext cx="3200400" cy="0"/>
          </a:xfrm>
          <a:prstGeom prst="straightConnector1">
            <a:avLst/>
          </a:prstGeom>
          <a:noFill/>
          <a:ln cap="flat" cmpd="sng" w="12700">
            <a:solidFill>
              <a:srgbClr val="3F3F3F"/>
            </a:solidFill>
            <a:prstDash val="solid"/>
            <a:round/>
            <a:headEnd len="sm" w="sm" type="none"/>
            <a:tailEnd len="sm" w="sm" type="none"/>
          </a:ln>
        </p:spPr>
      </p:cxnSp>
      <p:sp>
        <p:nvSpPr>
          <p:cNvPr id="166" name="Google Shape;166;p3"/>
          <p:cNvSpPr/>
          <p:nvPr/>
        </p:nvSpPr>
        <p:spPr>
          <a:xfrm>
            <a:off x="0" y="6400800"/>
            <a:ext cx="121920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g7144f5951f_1_0"/>
          <p:cNvSpPr txBox="1"/>
          <p:nvPr>
            <p:ph type="title"/>
          </p:nvPr>
        </p:nvSpPr>
        <p:spPr>
          <a:xfrm>
            <a:off x="1097280" y="-94397"/>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Pairplot of Scores by views_cat</a:t>
            </a:r>
            <a:endParaRPr/>
          </a:p>
        </p:txBody>
      </p:sp>
      <p:pic>
        <p:nvPicPr>
          <p:cNvPr id="453" name="Google Shape;453;g7144f5951f_1_0"/>
          <p:cNvPicPr preferRelativeResize="0"/>
          <p:nvPr/>
        </p:nvPicPr>
        <p:blipFill>
          <a:blip r:embed="rId3">
            <a:alphaModFix/>
          </a:blip>
          <a:stretch>
            <a:fillRect/>
          </a:stretch>
        </p:blipFill>
        <p:spPr>
          <a:xfrm>
            <a:off x="3201750" y="1562425"/>
            <a:ext cx="5110975" cy="46751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19"/>
          <p:cNvSpPr txBox="1"/>
          <p:nvPr>
            <p:ph type="title"/>
          </p:nvPr>
        </p:nvSpPr>
        <p:spPr>
          <a:xfrm>
            <a:off x="1097275" y="541825"/>
            <a:ext cx="10058400" cy="836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Arial"/>
              <a:buNone/>
            </a:pPr>
            <a:r>
              <a:rPr lang="en-US" sz="4000">
                <a:latin typeface="Arial"/>
                <a:ea typeface="Arial"/>
                <a:cs typeface="Arial"/>
                <a:sym typeface="Arial"/>
              </a:rPr>
              <a:t>Polarity of Videos </a:t>
            </a:r>
            <a:r>
              <a:rPr lang="en-US"/>
              <a:t>b</a:t>
            </a:r>
            <a:r>
              <a:rPr lang="en-US" sz="4000">
                <a:latin typeface="Arial"/>
                <a:ea typeface="Arial"/>
                <a:cs typeface="Arial"/>
                <a:sym typeface="Arial"/>
              </a:rPr>
              <a:t>y Categor</a:t>
            </a:r>
            <a:r>
              <a:rPr lang="en-US"/>
              <a:t>y</a:t>
            </a:r>
            <a:endParaRPr sz="4000">
              <a:latin typeface="Arial"/>
              <a:ea typeface="Arial"/>
              <a:cs typeface="Arial"/>
              <a:sym typeface="Arial"/>
            </a:endParaRPr>
          </a:p>
        </p:txBody>
      </p:sp>
      <p:pic>
        <p:nvPicPr>
          <p:cNvPr id="459" name="Google Shape;459;p19"/>
          <p:cNvPicPr preferRelativeResize="0"/>
          <p:nvPr>
            <p:ph idx="1" type="body"/>
          </p:nvPr>
        </p:nvPicPr>
        <p:blipFill rotWithShape="1">
          <a:blip r:embed="rId3">
            <a:alphaModFix/>
          </a:blip>
          <a:srcRect b="0" l="0" r="0" t="0"/>
          <a:stretch/>
        </p:blipFill>
        <p:spPr>
          <a:xfrm>
            <a:off x="1097280" y="2116366"/>
            <a:ext cx="5565900" cy="3827400"/>
          </a:xfrm>
          <a:prstGeom prst="rect">
            <a:avLst/>
          </a:prstGeom>
          <a:noFill/>
          <a:ln>
            <a:noFill/>
          </a:ln>
        </p:spPr>
      </p:pic>
      <p:pic>
        <p:nvPicPr>
          <p:cNvPr id="460" name="Google Shape;460;p19"/>
          <p:cNvPicPr preferRelativeResize="0"/>
          <p:nvPr/>
        </p:nvPicPr>
        <p:blipFill rotWithShape="1">
          <a:blip r:embed="rId4">
            <a:alphaModFix/>
          </a:blip>
          <a:srcRect b="0" l="0" r="0" t="0"/>
          <a:stretch/>
        </p:blipFill>
        <p:spPr>
          <a:xfrm>
            <a:off x="7286400" y="2401350"/>
            <a:ext cx="3632200" cy="1562100"/>
          </a:xfrm>
          <a:prstGeom prst="rect">
            <a:avLst/>
          </a:prstGeom>
          <a:noFill/>
          <a:ln>
            <a:noFill/>
          </a:ln>
        </p:spPr>
      </p:pic>
      <p:pic>
        <p:nvPicPr>
          <p:cNvPr id="461" name="Google Shape;461;p19"/>
          <p:cNvPicPr preferRelativeResize="0"/>
          <p:nvPr/>
        </p:nvPicPr>
        <p:blipFill rotWithShape="1">
          <a:blip r:embed="rId5">
            <a:alphaModFix/>
          </a:blip>
          <a:srcRect b="-4879" l="0" r="0" t="4880"/>
          <a:stretch/>
        </p:blipFill>
        <p:spPr>
          <a:xfrm>
            <a:off x="7286400" y="4535646"/>
            <a:ext cx="3632200" cy="1562100"/>
          </a:xfrm>
          <a:prstGeom prst="rect">
            <a:avLst/>
          </a:prstGeom>
          <a:noFill/>
          <a:ln>
            <a:noFill/>
          </a:ln>
        </p:spPr>
      </p:pic>
      <p:sp>
        <p:nvSpPr>
          <p:cNvPr id="462" name="Google Shape;462;p19"/>
          <p:cNvSpPr txBox="1"/>
          <p:nvPr/>
        </p:nvSpPr>
        <p:spPr>
          <a:xfrm>
            <a:off x="7286400" y="1930605"/>
            <a:ext cx="3222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5"/>
                </a:solidFill>
                <a:latin typeface="Arial"/>
                <a:ea typeface="Arial"/>
                <a:cs typeface="Arial"/>
                <a:sym typeface="Arial"/>
              </a:rPr>
              <a:t>Film &amp; Animation</a:t>
            </a:r>
            <a:endParaRPr sz="1800">
              <a:solidFill>
                <a:schemeClr val="accent5"/>
              </a:solidFill>
              <a:latin typeface="Arial"/>
              <a:ea typeface="Arial"/>
              <a:cs typeface="Arial"/>
              <a:sym typeface="Arial"/>
            </a:endParaRPr>
          </a:p>
        </p:txBody>
      </p:sp>
      <p:sp>
        <p:nvSpPr>
          <p:cNvPr id="463" name="Google Shape;463;p19"/>
          <p:cNvSpPr txBox="1"/>
          <p:nvPr/>
        </p:nvSpPr>
        <p:spPr>
          <a:xfrm>
            <a:off x="7286400" y="4064890"/>
            <a:ext cx="3222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5"/>
                </a:solidFill>
                <a:latin typeface="Arial"/>
                <a:ea typeface="Arial"/>
                <a:cs typeface="Arial"/>
                <a:sym typeface="Arial"/>
              </a:rPr>
              <a:t>Autos &amp; Vehicles</a:t>
            </a:r>
            <a:endParaRPr sz="1800">
              <a:solidFill>
                <a:schemeClr val="accent5"/>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g712925d74f_2_0"/>
          <p:cNvSpPr txBox="1"/>
          <p:nvPr>
            <p:ph type="title"/>
          </p:nvPr>
        </p:nvSpPr>
        <p:spPr>
          <a:xfrm>
            <a:off x="1097275" y="286601"/>
            <a:ext cx="10058400" cy="1013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000"/>
              <a:buFont typeface="Arial"/>
              <a:buNone/>
            </a:pPr>
            <a:r>
              <a:rPr lang="en-US" sz="4000">
                <a:latin typeface="Arial"/>
                <a:ea typeface="Arial"/>
                <a:cs typeface="Arial"/>
                <a:sym typeface="Arial"/>
              </a:rPr>
              <a:t>Identify Video’s Brand Personality</a:t>
            </a:r>
            <a:endParaRPr sz="4000">
              <a:latin typeface="Arial"/>
              <a:ea typeface="Arial"/>
              <a:cs typeface="Arial"/>
              <a:sym typeface="Arial"/>
            </a:endParaRPr>
          </a:p>
        </p:txBody>
      </p:sp>
      <p:pic>
        <p:nvPicPr>
          <p:cNvPr id="469" name="Google Shape;469;g712925d74f_2_0"/>
          <p:cNvPicPr preferRelativeResize="0"/>
          <p:nvPr/>
        </p:nvPicPr>
        <p:blipFill>
          <a:blip r:embed="rId3">
            <a:alphaModFix/>
          </a:blip>
          <a:stretch>
            <a:fillRect/>
          </a:stretch>
        </p:blipFill>
        <p:spPr>
          <a:xfrm>
            <a:off x="1249675" y="2108200"/>
            <a:ext cx="3278374" cy="3760799"/>
          </a:xfrm>
          <a:prstGeom prst="rect">
            <a:avLst/>
          </a:prstGeom>
          <a:noFill/>
          <a:ln>
            <a:noFill/>
          </a:ln>
        </p:spPr>
      </p:pic>
      <p:pic>
        <p:nvPicPr>
          <p:cNvPr id="470" name="Google Shape;470;g712925d74f_2_0"/>
          <p:cNvPicPr preferRelativeResize="0"/>
          <p:nvPr/>
        </p:nvPicPr>
        <p:blipFill>
          <a:blip r:embed="rId4">
            <a:alphaModFix/>
          </a:blip>
          <a:stretch>
            <a:fillRect/>
          </a:stretch>
        </p:blipFill>
        <p:spPr>
          <a:xfrm>
            <a:off x="5310787" y="1609200"/>
            <a:ext cx="5793026" cy="4561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g712925d74f_4_19"/>
          <p:cNvSpPr txBox="1"/>
          <p:nvPr>
            <p:ph type="title"/>
          </p:nvPr>
        </p:nvSpPr>
        <p:spPr>
          <a:xfrm>
            <a:off x="1097275" y="286601"/>
            <a:ext cx="10058400" cy="1060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sz="4000"/>
              <a:t>Video’s Personality </a:t>
            </a:r>
            <a:r>
              <a:rPr lang="en-US"/>
              <a:t>b</a:t>
            </a:r>
            <a:r>
              <a:rPr lang="en-US" sz="4000"/>
              <a:t>y </a:t>
            </a:r>
            <a:r>
              <a:rPr lang="en-US"/>
              <a:t>views_cat</a:t>
            </a:r>
            <a:endParaRPr sz="4000"/>
          </a:p>
        </p:txBody>
      </p:sp>
      <p:pic>
        <p:nvPicPr>
          <p:cNvPr id="477" name="Google Shape;477;g712925d74f_4_19"/>
          <p:cNvPicPr preferRelativeResize="0"/>
          <p:nvPr/>
        </p:nvPicPr>
        <p:blipFill>
          <a:blip r:embed="rId3">
            <a:alphaModFix amt="20000"/>
          </a:blip>
          <a:stretch>
            <a:fillRect/>
          </a:stretch>
        </p:blipFill>
        <p:spPr>
          <a:xfrm>
            <a:off x="8708650" y="3128588"/>
            <a:ext cx="1736300" cy="1736300"/>
          </a:xfrm>
          <a:prstGeom prst="rect">
            <a:avLst/>
          </a:prstGeom>
          <a:noFill/>
          <a:ln>
            <a:noFill/>
          </a:ln>
        </p:spPr>
      </p:pic>
      <p:pic>
        <p:nvPicPr>
          <p:cNvPr id="478" name="Google Shape;478;g712925d74f_4_19"/>
          <p:cNvPicPr preferRelativeResize="0"/>
          <p:nvPr/>
        </p:nvPicPr>
        <p:blipFill>
          <a:blip r:embed="rId4">
            <a:alphaModFix/>
          </a:blip>
          <a:stretch>
            <a:fillRect/>
          </a:stretch>
        </p:blipFill>
        <p:spPr>
          <a:xfrm>
            <a:off x="1332275" y="1611151"/>
            <a:ext cx="5772150" cy="4619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g712925d74f_2_6"/>
          <p:cNvSpPr txBox="1"/>
          <p:nvPr>
            <p:ph type="title"/>
          </p:nvPr>
        </p:nvSpPr>
        <p:spPr>
          <a:xfrm>
            <a:off x="1097275" y="286601"/>
            <a:ext cx="10058400" cy="1013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sz="4000"/>
              <a:t>Correlation Matrix with Top 10 Features</a:t>
            </a:r>
            <a:endParaRPr sz="4000"/>
          </a:p>
        </p:txBody>
      </p:sp>
      <p:sp>
        <p:nvSpPr>
          <p:cNvPr id="485" name="Google Shape;485;g712925d74f_2_6"/>
          <p:cNvSpPr txBox="1"/>
          <p:nvPr>
            <p:ph idx="1" type="body"/>
          </p:nvPr>
        </p:nvSpPr>
        <p:spPr>
          <a:xfrm>
            <a:off x="6579225" y="2042200"/>
            <a:ext cx="4780800" cy="3979500"/>
          </a:xfrm>
          <a:prstGeom prst="rect">
            <a:avLst/>
          </a:prstGeom>
        </p:spPr>
        <p:txBody>
          <a:bodyPr anchorCtr="0" anchor="t" bIns="45700" lIns="0" spcFirstLastPara="1" rIns="0" wrap="square" tIns="45700">
            <a:noAutofit/>
          </a:bodyPr>
          <a:lstStyle/>
          <a:p>
            <a:pPr indent="0" lvl="0" marL="0" rtl="0" algn="l">
              <a:lnSpc>
                <a:spcPct val="115000"/>
              </a:lnSpc>
              <a:spcBef>
                <a:spcPts val="1200"/>
              </a:spcBef>
              <a:spcAft>
                <a:spcPts val="0"/>
              </a:spcAft>
              <a:buNone/>
            </a:pPr>
            <a:r>
              <a:rPr b="1" lang="en-US"/>
              <a:t>Initial Dataset</a:t>
            </a:r>
            <a:endParaRPr b="1"/>
          </a:p>
          <a:p>
            <a:pPr indent="0" lvl="0" marL="0" rtl="0" algn="l">
              <a:lnSpc>
                <a:spcPct val="115000"/>
              </a:lnSpc>
              <a:spcBef>
                <a:spcPts val="1200"/>
              </a:spcBef>
              <a:spcAft>
                <a:spcPts val="0"/>
              </a:spcAft>
              <a:buNone/>
            </a:pPr>
            <a:r>
              <a:rPr lang="en-US"/>
              <a:t>shape: (120746, 17)</a:t>
            </a:r>
            <a:endParaRPr/>
          </a:p>
          <a:p>
            <a:pPr indent="0" lvl="0" marL="0" rtl="0" algn="l">
              <a:lnSpc>
                <a:spcPct val="115000"/>
              </a:lnSpc>
              <a:spcBef>
                <a:spcPts val="1200"/>
              </a:spcBef>
              <a:spcAft>
                <a:spcPts val="0"/>
              </a:spcAft>
              <a:buNone/>
            </a:pPr>
            <a:r>
              <a:rPr b="1" lang="en-US"/>
              <a:t>Current Dataset</a:t>
            </a:r>
            <a:endParaRPr b="1"/>
          </a:p>
          <a:p>
            <a:pPr indent="0" lvl="0" marL="0" rtl="0" algn="l">
              <a:lnSpc>
                <a:spcPct val="115000"/>
              </a:lnSpc>
              <a:spcBef>
                <a:spcPts val="1200"/>
              </a:spcBef>
              <a:spcAft>
                <a:spcPts val="0"/>
              </a:spcAft>
              <a:buNone/>
            </a:pPr>
            <a:r>
              <a:rPr lang="en-US"/>
              <a:t>(after Feature Engineeri</a:t>
            </a:r>
            <a:r>
              <a:rPr lang="en-US"/>
              <a:t>ng)</a:t>
            </a:r>
            <a:endParaRPr/>
          </a:p>
          <a:p>
            <a:pPr indent="0" lvl="0" marL="0" rtl="0" algn="l">
              <a:lnSpc>
                <a:spcPct val="115000"/>
              </a:lnSpc>
              <a:spcBef>
                <a:spcPts val="1200"/>
              </a:spcBef>
              <a:spcAft>
                <a:spcPts val="0"/>
              </a:spcAft>
              <a:buNone/>
            </a:pPr>
            <a:r>
              <a:rPr lang="en-US"/>
              <a:t>shape: (</a:t>
            </a:r>
            <a:r>
              <a:rPr lang="en-US"/>
              <a:t>120746, 78)</a:t>
            </a:r>
            <a:endParaRPr/>
          </a:p>
          <a:p>
            <a:pPr indent="0" lvl="0" marL="0" rtl="0" algn="l">
              <a:lnSpc>
                <a:spcPct val="115000"/>
              </a:lnSpc>
              <a:spcBef>
                <a:spcPts val="1200"/>
              </a:spcBef>
              <a:spcAft>
                <a:spcPts val="0"/>
              </a:spcAft>
              <a:buNone/>
            </a:pPr>
            <a:r>
              <a:rPr b="1" lang="en-US"/>
              <a:t>Final Dataset </a:t>
            </a:r>
            <a:endParaRPr b="1"/>
          </a:p>
          <a:p>
            <a:pPr indent="0" lvl="0" marL="0" rtl="0" algn="l">
              <a:lnSpc>
                <a:spcPct val="115000"/>
              </a:lnSpc>
              <a:spcBef>
                <a:spcPts val="1200"/>
              </a:spcBef>
              <a:spcAft>
                <a:spcPts val="0"/>
              </a:spcAft>
              <a:buNone/>
            </a:pPr>
            <a:r>
              <a:rPr lang="en-US"/>
              <a:t>(after dropping object/repeated features)</a:t>
            </a:r>
            <a:endParaRPr/>
          </a:p>
          <a:p>
            <a:pPr indent="0" lvl="0" marL="0" rtl="0" algn="l">
              <a:lnSpc>
                <a:spcPct val="115000"/>
              </a:lnSpc>
              <a:spcBef>
                <a:spcPts val="1200"/>
              </a:spcBef>
              <a:spcAft>
                <a:spcPts val="200"/>
              </a:spcAft>
              <a:buNone/>
            </a:pPr>
            <a:r>
              <a:rPr lang="en-US"/>
              <a:t>shape: (</a:t>
            </a:r>
            <a:r>
              <a:rPr lang="en-US"/>
              <a:t>120746, 51)</a:t>
            </a:r>
            <a:endParaRPr/>
          </a:p>
        </p:txBody>
      </p:sp>
      <p:pic>
        <p:nvPicPr>
          <p:cNvPr id="486" name="Google Shape;486;g712925d74f_2_6"/>
          <p:cNvPicPr preferRelativeResize="0"/>
          <p:nvPr/>
        </p:nvPicPr>
        <p:blipFill>
          <a:blip r:embed="rId3">
            <a:alphaModFix/>
          </a:blip>
          <a:stretch>
            <a:fillRect/>
          </a:stretch>
        </p:blipFill>
        <p:spPr>
          <a:xfrm>
            <a:off x="1203425" y="1626250"/>
            <a:ext cx="4959550" cy="4651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90" name="Shape 490"/>
        <p:cNvGrpSpPr/>
        <p:nvPr/>
      </p:nvGrpSpPr>
      <p:grpSpPr>
        <a:xfrm>
          <a:off x="0" y="0"/>
          <a:ext cx="0" cy="0"/>
          <a:chOff x="0" y="0"/>
          <a:chExt cx="0" cy="0"/>
        </a:xfrm>
      </p:grpSpPr>
      <p:sp>
        <p:nvSpPr>
          <p:cNvPr id="491" name="Google Shape;491;p21"/>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2" name="Google Shape;492;p21"/>
          <p:cNvCxnSpPr/>
          <p:nvPr/>
        </p:nvCxnSpPr>
        <p:spPr>
          <a:xfrm>
            <a:off x="1207658" y="4474741"/>
            <a:ext cx="9875520" cy="0"/>
          </a:xfrm>
          <a:prstGeom prst="straightConnector1">
            <a:avLst/>
          </a:prstGeom>
          <a:noFill/>
          <a:ln cap="flat" cmpd="sng" w="12700">
            <a:solidFill>
              <a:srgbClr val="3F3F3F"/>
            </a:solidFill>
            <a:prstDash val="solid"/>
            <a:round/>
            <a:headEnd len="sm" w="sm" type="none"/>
            <a:tailEnd len="sm" w="sm" type="none"/>
          </a:ln>
        </p:spPr>
      </p:cxnSp>
      <p:sp>
        <p:nvSpPr>
          <p:cNvPr id="493" name="Google Shape;493;p21"/>
          <p:cNvSpPr/>
          <p:nvPr/>
        </p:nvSpPr>
        <p:spPr>
          <a:xfrm>
            <a:off x="0" y="0"/>
            <a:ext cx="12192000" cy="63343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4" name="Google Shape;494;p21"/>
          <p:cNvSpPr txBox="1"/>
          <p:nvPr>
            <p:ph type="title"/>
          </p:nvPr>
        </p:nvSpPr>
        <p:spPr>
          <a:xfrm>
            <a:off x="6738013" y="639098"/>
            <a:ext cx="4813200" cy="3571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262626"/>
              </a:buClr>
              <a:buSzPts val="4400"/>
              <a:buFont typeface="Arial Narrow"/>
              <a:buNone/>
            </a:pPr>
            <a:r>
              <a:rPr b="1" i="1" lang="en-US" sz="4400">
                <a:solidFill>
                  <a:srgbClr val="262626"/>
                </a:solidFill>
                <a:latin typeface="Arial Narrow"/>
                <a:ea typeface="Arial Narrow"/>
                <a:cs typeface="Arial Narrow"/>
                <a:sym typeface="Arial Narrow"/>
              </a:rPr>
              <a:t>Modeling and Prediction</a:t>
            </a:r>
            <a:endParaRPr b="1" i="1" sz="4400">
              <a:solidFill>
                <a:srgbClr val="262626"/>
              </a:solidFill>
              <a:latin typeface="Arial Narrow"/>
              <a:ea typeface="Arial Narrow"/>
              <a:cs typeface="Arial Narrow"/>
              <a:sym typeface="Arial Narrow"/>
            </a:endParaRPr>
          </a:p>
        </p:txBody>
      </p:sp>
      <p:pic>
        <p:nvPicPr>
          <p:cNvPr descr="A picture containing drawing&#10;&#10;Description automatically generated" id="495" name="Google Shape;495;p21"/>
          <p:cNvPicPr preferRelativeResize="0"/>
          <p:nvPr>
            <p:ph idx="1" type="body"/>
          </p:nvPr>
        </p:nvPicPr>
        <p:blipFill rotWithShape="1">
          <a:blip r:embed="rId3">
            <a:alphaModFix/>
          </a:blip>
          <a:srcRect b="0" l="22952" r="16258" t="0"/>
          <a:stretch/>
        </p:blipFill>
        <p:spPr>
          <a:xfrm>
            <a:off x="633999" y="640081"/>
            <a:ext cx="5462100" cy="5054100"/>
          </a:xfrm>
          <a:prstGeom prst="rect">
            <a:avLst/>
          </a:prstGeom>
          <a:noFill/>
          <a:ln>
            <a:noFill/>
          </a:ln>
        </p:spPr>
      </p:pic>
      <p:cxnSp>
        <p:nvCxnSpPr>
          <p:cNvPr id="496" name="Google Shape;496;p21"/>
          <p:cNvCxnSpPr/>
          <p:nvPr/>
        </p:nvCxnSpPr>
        <p:spPr>
          <a:xfrm>
            <a:off x="6858549" y="4371149"/>
            <a:ext cx="4572000" cy="0"/>
          </a:xfrm>
          <a:prstGeom prst="straightConnector1">
            <a:avLst/>
          </a:prstGeom>
          <a:noFill/>
          <a:ln cap="flat" cmpd="sng" w="12700">
            <a:solidFill>
              <a:srgbClr val="3F3F3F"/>
            </a:solidFill>
            <a:prstDash val="solid"/>
            <a:round/>
            <a:headEnd len="sm" w="sm" type="none"/>
            <a:tailEnd len="sm" w="sm" type="none"/>
          </a:ln>
        </p:spPr>
      </p:cxnSp>
      <p:sp>
        <p:nvSpPr>
          <p:cNvPr id="497" name="Google Shape;497;p21"/>
          <p:cNvSpPr/>
          <p:nvPr/>
        </p:nvSpPr>
        <p:spPr>
          <a:xfrm>
            <a:off x="1" y="6400800"/>
            <a:ext cx="121920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1" name="Shape 501"/>
        <p:cNvGrpSpPr/>
        <p:nvPr/>
      </p:nvGrpSpPr>
      <p:grpSpPr>
        <a:xfrm>
          <a:off x="0" y="0"/>
          <a:ext cx="0" cy="0"/>
          <a:chOff x="0" y="0"/>
          <a:chExt cx="0" cy="0"/>
        </a:xfrm>
      </p:grpSpPr>
      <p:sp>
        <p:nvSpPr>
          <p:cNvPr id="502" name="Google Shape;502;g712925d74f_0_0"/>
          <p:cNvSpPr/>
          <p:nvPr/>
        </p:nvSpPr>
        <p:spPr>
          <a:xfrm>
            <a:off x="5685" y="0"/>
            <a:ext cx="121863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03" name="Google Shape;503;g712925d74f_0_0"/>
          <p:cNvSpPr/>
          <p:nvPr/>
        </p:nvSpPr>
        <p:spPr>
          <a:xfrm>
            <a:off x="16" y="0"/>
            <a:ext cx="4050900" cy="6858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g712925d74f_0_0"/>
          <p:cNvSpPr txBox="1"/>
          <p:nvPr>
            <p:ph type="title"/>
          </p:nvPr>
        </p:nvSpPr>
        <p:spPr>
          <a:xfrm>
            <a:off x="492370" y="516835"/>
            <a:ext cx="3084900" cy="5772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Arial"/>
              <a:buNone/>
            </a:pPr>
            <a:r>
              <a:rPr lang="en-US" sz="4000">
                <a:solidFill>
                  <a:schemeClr val="lt1"/>
                </a:solidFill>
                <a:latin typeface="Arial"/>
                <a:ea typeface="Arial"/>
                <a:cs typeface="Arial"/>
                <a:sym typeface="Arial"/>
              </a:rPr>
              <a:t>Pipeline</a:t>
            </a:r>
            <a:endParaRPr sz="4000">
              <a:solidFill>
                <a:schemeClr val="lt1"/>
              </a:solidFill>
              <a:latin typeface="Arial"/>
              <a:ea typeface="Arial"/>
              <a:cs typeface="Arial"/>
              <a:sym typeface="Arial"/>
            </a:endParaRPr>
          </a:p>
        </p:txBody>
      </p:sp>
      <p:grpSp>
        <p:nvGrpSpPr>
          <p:cNvPr id="505" name="Google Shape;505;g712925d74f_0_0"/>
          <p:cNvGrpSpPr/>
          <p:nvPr/>
        </p:nvGrpSpPr>
        <p:grpSpPr>
          <a:xfrm>
            <a:off x="4741838" y="642463"/>
            <a:ext cx="6797725" cy="5644512"/>
            <a:chOff x="-25" y="2700"/>
            <a:chExt cx="6797725" cy="5644512"/>
          </a:xfrm>
        </p:grpSpPr>
        <p:sp>
          <p:nvSpPr>
            <p:cNvPr id="506" name="Google Shape;506;g712925d74f_0_0"/>
            <p:cNvSpPr/>
            <p:nvPr/>
          </p:nvSpPr>
          <p:spPr>
            <a:xfrm>
              <a:off x="0" y="4851312"/>
              <a:ext cx="6797700" cy="795900"/>
            </a:xfrm>
            <a:prstGeom prst="rect">
              <a:avLst/>
            </a:prstGeom>
            <a:solidFill>
              <a:schemeClr val="accent2"/>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712925d74f_0_0"/>
            <p:cNvSpPr txBox="1"/>
            <p:nvPr/>
          </p:nvSpPr>
          <p:spPr>
            <a:xfrm>
              <a:off x="0" y="4851312"/>
              <a:ext cx="6797700" cy="795900"/>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lt1"/>
                </a:buClr>
                <a:buSzPts val="1500"/>
                <a:buFont typeface="Arial"/>
                <a:buNone/>
              </a:pPr>
              <a:r>
                <a:rPr b="0" i="0" lang="en-US" sz="1500" u="none" cap="none" strike="noStrike">
                  <a:solidFill>
                    <a:schemeClr val="lt1"/>
                  </a:solidFill>
                  <a:latin typeface="Arial"/>
                  <a:ea typeface="Arial"/>
                  <a:cs typeface="Arial"/>
                  <a:sym typeface="Arial"/>
                </a:rPr>
                <a:t>Hyperparameter Tuning: Random Search</a:t>
              </a:r>
              <a:endParaRPr/>
            </a:p>
          </p:txBody>
        </p:sp>
        <p:sp>
          <p:nvSpPr>
            <p:cNvPr id="508" name="Google Shape;508;g712925d74f_0_0"/>
            <p:cNvSpPr/>
            <p:nvPr/>
          </p:nvSpPr>
          <p:spPr>
            <a:xfrm rot="10800000">
              <a:off x="-25" y="3639250"/>
              <a:ext cx="6797700" cy="1224000"/>
            </a:xfrm>
            <a:prstGeom prst="upArrowCallout">
              <a:avLst>
                <a:gd fmla="val 25000" name="adj1"/>
                <a:gd fmla="val 25000" name="adj2"/>
                <a:gd fmla="val 25000" name="adj3"/>
                <a:gd fmla="val 64977" name="adj4"/>
              </a:avLst>
            </a:prstGeom>
            <a:solidFill>
              <a:srgbClr val="ABABAB"/>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712925d74f_0_0"/>
            <p:cNvSpPr txBox="1"/>
            <p:nvPr/>
          </p:nvSpPr>
          <p:spPr>
            <a:xfrm>
              <a:off x="0" y="3639159"/>
              <a:ext cx="6797700" cy="429600"/>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lt1"/>
                </a:buClr>
                <a:buSzPts val="1500"/>
                <a:buFont typeface="Arial"/>
                <a:buNone/>
              </a:pPr>
              <a:r>
                <a:rPr b="0" i="0" lang="en-US" sz="1500" u="none" cap="none" strike="noStrike">
                  <a:solidFill>
                    <a:schemeClr val="lt1"/>
                  </a:solidFill>
                  <a:latin typeface="Arial"/>
                  <a:ea typeface="Arial"/>
                  <a:cs typeface="Arial"/>
                  <a:sym typeface="Arial"/>
                </a:rPr>
                <a:t>Modeling</a:t>
              </a:r>
              <a:endParaRPr/>
            </a:p>
          </p:txBody>
        </p:sp>
        <p:sp>
          <p:nvSpPr>
            <p:cNvPr id="510" name="Google Shape;510;g712925d74f_0_0"/>
            <p:cNvSpPr/>
            <p:nvPr/>
          </p:nvSpPr>
          <p:spPr>
            <a:xfrm>
              <a:off x="0" y="4068816"/>
              <a:ext cx="849600" cy="366000"/>
            </a:xfrm>
            <a:prstGeom prst="rect">
              <a:avLst/>
            </a:prstGeom>
            <a:solidFill>
              <a:srgbClr val="E4E4E4">
                <a:alpha val="89800"/>
              </a:srgbClr>
            </a:solidFill>
            <a:ln cap="flat" cmpd="sng" w="15875">
              <a:solidFill>
                <a:srgbClr val="E4E4E4">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g712925d74f_0_0"/>
            <p:cNvSpPr txBox="1"/>
            <p:nvPr/>
          </p:nvSpPr>
          <p:spPr>
            <a:xfrm>
              <a:off x="0" y="4068816"/>
              <a:ext cx="849600" cy="366000"/>
            </a:xfrm>
            <a:prstGeom prst="rect">
              <a:avLst/>
            </a:prstGeom>
            <a:noFill/>
            <a:ln>
              <a:noFill/>
            </a:ln>
          </p:spPr>
          <p:txBody>
            <a:bodyPr anchorCtr="0" anchor="ctr" bIns="8875" lIns="49775" spcFirstLastPara="1" rIns="49775" wrap="square" tIns="8875">
              <a:noAutofit/>
            </a:bodyPr>
            <a:lstStyle/>
            <a:p>
              <a:pPr indent="0" lvl="0" marL="0" marR="0" rtl="0" algn="ctr">
                <a:lnSpc>
                  <a:spcPct val="90000"/>
                </a:lnSpc>
                <a:spcBef>
                  <a:spcPts val="0"/>
                </a:spcBef>
                <a:spcAft>
                  <a:spcPts val="0"/>
                </a:spcAft>
                <a:buClr>
                  <a:schemeClr val="dk1"/>
                </a:buClr>
                <a:buSzPts val="700"/>
                <a:buFont typeface="Arial"/>
                <a:buNone/>
              </a:pPr>
              <a:r>
                <a:rPr b="0" i="0" lang="en-US" sz="800" u="none" cap="none" strike="noStrike">
                  <a:solidFill>
                    <a:schemeClr val="dk1"/>
                  </a:solidFill>
                  <a:latin typeface="Arial"/>
                  <a:ea typeface="Arial"/>
                  <a:cs typeface="Arial"/>
                  <a:sym typeface="Arial"/>
                </a:rPr>
                <a:t>Naive Bayes</a:t>
              </a:r>
              <a:endParaRPr sz="800"/>
            </a:p>
          </p:txBody>
        </p:sp>
        <p:sp>
          <p:nvSpPr>
            <p:cNvPr id="512" name="Google Shape;512;g712925d74f_0_0"/>
            <p:cNvSpPr/>
            <p:nvPr/>
          </p:nvSpPr>
          <p:spPr>
            <a:xfrm>
              <a:off x="849709" y="4068816"/>
              <a:ext cx="849600" cy="366000"/>
            </a:xfrm>
            <a:prstGeom prst="rect">
              <a:avLst/>
            </a:prstGeom>
            <a:solidFill>
              <a:srgbClr val="E2E2E2">
                <a:alpha val="89800"/>
              </a:srgbClr>
            </a:solidFill>
            <a:ln cap="flat" cmpd="sng" w="15875">
              <a:solidFill>
                <a:srgbClr val="E2E2E2">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712925d74f_0_0"/>
            <p:cNvSpPr txBox="1"/>
            <p:nvPr/>
          </p:nvSpPr>
          <p:spPr>
            <a:xfrm>
              <a:off x="849709" y="4068816"/>
              <a:ext cx="849600" cy="366000"/>
            </a:xfrm>
            <a:prstGeom prst="rect">
              <a:avLst/>
            </a:prstGeom>
            <a:noFill/>
            <a:ln>
              <a:noFill/>
            </a:ln>
          </p:spPr>
          <p:txBody>
            <a:bodyPr anchorCtr="0" anchor="ctr" bIns="8875" lIns="49775" spcFirstLastPara="1" rIns="49775" wrap="square" tIns="8875">
              <a:noAutofit/>
            </a:bodyPr>
            <a:lstStyle/>
            <a:p>
              <a:pPr indent="0" lvl="0" marL="0" marR="0" rtl="0" algn="ctr">
                <a:lnSpc>
                  <a:spcPct val="90000"/>
                </a:lnSpc>
                <a:spcBef>
                  <a:spcPts val="0"/>
                </a:spcBef>
                <a:spcAft>
                  <a:spcPts val="0"/>
                </a:spcAft>
                <a:buClr>
                  <a:schemeClr val="dk1"/>
                </a:buClr>
                <a:buSzPts val="700"/>
                <a:buFont typeface="Arial"/>
                <a:buNone/>
              </a:pPr>
              <a:r>
                <a:rPr b="0" i="0" lang="en-US" sz="800" u="none" cap="none" strike="noStrike">
                  <a:solidFill>
                    <a:schemeClr val="dk1"/>
                  </a:solidFill>
                  <a:latin typeface="Arial"/>
                  <a:ea typeface="Arial"/>
                  <a:cs typeface="Arial"/>
                  <a:sym typeface="Arial"/>
                </a:rPr>
                <a:t>Logistic Regression</a:t>
              </a:r>
              <a:endParaRPr sz="800"/>
            </a:p>
          </p:txBody>
        </p:sp>
        <p:sp>
          <p:nvSpPr>
            <p:cNvPr id="514" name="Google Shape;514;g712925d74f_0_0"/>
            <p:cNvSpPr/>
            <p:nvPr/>
          </p:nvSpPr>
          <p:spPr>
            <a:xfrm>
              <a:off x="1699418" y="4068816"/>
              <a:ext cx="849600" cy="366000"/>
            </a:xfrm>
            <a:prstGeom prst="rect">
              <a:avLst/>
            </a:prstGeom>
            <a:solidFill>
              <a:srgbClr val="E1E1E1">
                <a:alpha val="89800"/>
              </a:srgbClr>
            </a:solidFill>
            <a:ln cap="flat" cmpd="sng" w="15875">
              <a:solidFill>
                <a:srgbClr val="E1E1E1">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712925d74f_0_0"/>
            <p:cNvSpPr txBox="1"/>
            <p:nvPr/>
          </p:nvSpPr>
          <p:spPr>
            <a:xfrm>
              <a:off x="1699418" y="4068816"/>
              <a:ext cx="849600" cy="366000"/>
            </a:xfrm>
            <a:prstGeom prst="rect">
              <a:avLst/>
            </a:prstGeom>
            <a:noFill/>
            <a:ln>
              <a:noFill/>
            </a:ln>
          </p:spPr>
          <p:txBody>
            <a:bodyPr anchorCtr="0" anchor="ctr" bIns="8875" lIns="49775" spcFirstLastPara="1" rIns="49775" wrap="square" tIns="8875">
              <a:noAutofit/>
            </a:bodyPr>
            <a:lstStyle/>
            <a:p>
              <a:pPr indent="0" lvl="0" marL="0" marR="0" rtl="0" algn="ctr">
                <a:lnSpc>
                  <a:spcPct val="90000"/>
                </a:lnSpc>
                <a:spcBef>
                  <a:spcPts val="0"/>
                </a:spcBef>
                <a:spcAft>
                  <a:spcPts val="0"/>
                </a:spcAft>
                <a:buClr>
                  <a:schemeClr val="dk1"/>
                </a:buClr>
                <a:buSzPts val="700"/>
                <a:buFont typeface="Arial"/>
                <a:buNone/>
              </a:pPr>
              <a:r>
                <a:rPr b="0" i="0" lang="en-US" sz="800" u="none" cap="none" strike="noStrike">
                  <a:solidFill>
                    <a:schemeClr val="dk1"/>
                  </a:solidFill>
                  <a:latin typeface="Arial"/>
                  <a:ea typeface="Arial"/>
                  <a:cs typeface="Arial"/>
                  <a:sym typeface="Arial"/>
                </a:rPr>
                <a:t>Linear Support Vector Classifier</a:t>
              </a:r>
              <a:endParaRPr sz="800"/>
            </a:p>
          </p:txBody>
        </p:sp>
        <p:sp>
          <p:nvSpPr>
            <p:cNvPr id="516" name="Google Shape;516;g712925d74f_0_0"/>
            <p:cNvSpPr/>
            <p:nvPr/>
          </p:nvSpPr>
          <p:spPr>
            <a:xfrm>
              <a:off x="2549128" y="4068816"/>
              <a:ext cx="849600" cy="366000"/>
            </a:xfrm>
            <a:prstGeom prst="rect">
              <a:avLst/>
            </a:prstGeom>
            <a:solidFill>
              <a:srgbClr val="E0E0E0">
                <a:alpha val="89800"/>
              </a:srgbClr>
            </a:solidFill>
            <a:ln cap="flat" cmpd="sng" w="15875">
              <a:solidFill>
                <a:srgbClr val="E0E0E0">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g712925d74f_0_0"/>
            <p:cNvSpPr txBox="1"/>
            <p:nvPr/>
          </p:nvSpPr>
          <p:spPr>
            <a:xfrm>
              <a:off x="2472937" y="4068812"/>
              <a:ext cx="976500" cy="366000"/>
            </a:xfrm>
            <a:prstGeom prst="rect">
              <a:avLst/>
            </a:prstGeom>
            <a:noFill/>
            <a:ln>
              <a:noFill/>
            </a:ln>
          </p:spPr>
          <p:txBody>
            <a:bodyPr anchorCtr="0" anchor="ctr" bIns="8875" lIns="49775" spcFirstLastPara="1" rIns="49775" wrap="square" tIns="8875">
              <a:noAutofit/>
            </a:bodyPr>
            <a:lstStyle/>
            <a:p>
              <a:pPr indent="0" lvl="0" marL="0" marR="0" rtl="0" algn="ctr">
                <a:lnSpc>
                  <a:spcPct val="90000"/>
                </a:lnSpc>
                <a:spcBef>
                  <a:spcPts val="0"/>
                </a:spcBef>
                <a:spcAft>
                  <a:spcPts val="0"/>
                </a:spcAft>
                <a:buClr>
                  <a:schemeClr val="dk1"/>
                </a:buClr>
                <a:buSzPts val="700"/>
                <a:buFont typeface="Arial"/>
                <a:buNone/>
              </a:pPr>
              <a:r>
                <a:rPr b="0" i="0" lang="en-US" sz="800" u="none" cap="none" strike="noStrike">
                  <a:solidFill>
                    <a:schemeClr val="dk1"/>
                  </a:solidFill>
                  <a:latin typeface="Arial"/>
                  <a:ea typeface="Arial"/>
                  <a:cs typeface="Arial"/>
                  <a:sym typeface="Arial"/>
                </a:rPr>
                <a:t>Stochastic Gradient Descent Classifier</a:t>
              </a:r>
              <a:endParaRPr sz="800"/>
            </a:p>
          </p:txBody>
        </p:sp>
        <p:sp>
          <p:nvSpPr>
            <p:cNvPr id="518" name="Google Shape;518;g712925d74f_0_0"/>
            <p:cNvSpPr/>
            <p:nvPr/>
          </p:nvSpPr>
          <p:spPr>
            <a:xfrm>
              <a:off x="3398837" y="4068816"/>
              <a:ext cx="849600" cy="366000"/>
            </a:xfrm>
            <a:prstGeom prst="rect">
              <a:avLst/>
            </a:prstGeom>
            <a:solidFill>
              <a:srgbClr val="DFDFDF">
                <a:alpha val="89800"/>
              </a:srgbClr>
            </a:solidFill>
            <a:ln cap="flat" cmpd="sng" w="15875">
              <a:solidFill>
                <a:srgbClr val="DFDFDF">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g712925d74f_0_0"/>
            <p:cNvSpPr txBox="1"/>
            <p:nvPr/>
          </p:nvSpPr>
          <p:spPr>
            <a:xfrm>
              <a:off x="3398837" y="4068816"/>
              <a:ext cx="849600" cy="366000"/>
            </a:xfrm>
            <a:prstGeom prst="rect">
              <a:avLst/>
            </a:prstGeom>
            <a:noFill/>
            <a:ln>
              <a:noFill/>
            </a:ln>
          </p:spPr>
          <p:txBody>
            <a:bodyPr anchorCtr="0" anchor="ctr" bIns="8875" lIns="49775" spcFirstLastPara="1" rIns="49775" wrap="square" tIns="8875">
              <a:noAutofit/>
            </a:bodyPr>
            <a:lstStyle/>
            <a:p>
              <a:pPr indent="0" lvl="0" marL="0" marR="0" rtl="0" algn="ctr">
                <a:lnSpc>
                  <a:spcPct val="90000"/>
                </a:lnSpc>
                <a:spcBef>
                  <a:spcPts val="0"/>
                </a:spcBef>
                <a:spcAft>
                  <a:spcPts val="0"/>
                </a:spcAft>
                <a:buClr>
                  <a:schemeClr val="dk1"/>
                </a:buClr>
                <a:buSzPts val="700"/>
                <a:buFont typeface="Arial"/>
                <a:buNone/>
              </a:pPr>
              <a:r>
                <a:rPr b="0" i="0" lang="en-US" sz="800" u="none" cap="none" strike="noStrike">
                  <a:solidFill>
                    <a:schemeClr val="dk1"/>
                  </a:solidFill>
                  <a:latin typeface="Arial"/>
                  <a:ea typeface="Arial"/>
                  <a:cs typeface="Arial"/>
                  <a:sym typeface="Arial"/>
                </a:rPr>
                <a:t>K Nearest Neighbor</a:t>
              </a:r>
              <a:endParaRPr sz="800"/>
            </a:p>
          </p:txBody>
        </p:sp>
        <p:sp>
          <p:nvSpPr>
            <p:cNvPr id="520" name="Google Shape;520;g712925d74f_0_0"/>
            <p:cNvSpPr/>
            <p:nvPr/>
          </p:nvSpPr>
          <p:spPr>
            <a:xfrm>
              <a:off x="4248546" y="4068816"/>
              <a:ext cx="849600" cy="366000"/>
            </a:xfrm>
            <a:prstGeom prst="rect">
              <a:avLst/>
            </a:prstGeom>
            <a:solidFill>
              <a:srgbClr val="DEDEDE">
                <a:alpha val="89800"/>
              </a:srgbClr>
            </a:solidFill>
            <a:ln cap="flat" cmpd="sng" w="15875">
              <a:solidFill>
                <a:srgbClr val="DEDEDE">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712925d74f_0_0"/>
            <p:cNvSpPr txBox="1"/>
            <p:nvPr/>
          </p:nvSpPr>
          <p:spPr>
            <a:xfrm>
              <a:off x="4248546" y="4068816"/>
              <a:ext cx="849600" cy="366000"/>
            </a:xfrm>
            <a:prstGeom prst="rect">
              <a:avLst/>
            </a:prstGeom>
            <a:noFill/>
            <a:ln>
              <a:noFill/>
            </a:ln>
          </p:spPr>
          <p:txBody>
            <a:bodyPr anchorCtr="0" anchor="ctr" bIns="8875" lIns="49775" spcFirstLastPara="1" rIns="49775" wrap="square" tIns="8875">
              <a:noAutofit/>
            </a:bodyPr>
            <a:lstStyle/>
            <a:p>
              <a:pPr indent="0" lvl="0" marL="0" marR="0" rtl="0" algn="ctr">
                <a:lnSpc>
                  <a:spcPct val="90000"/>
                </a:lnSpc>
                <a:spcBef>
                  <a:spcPts val="0"/>
                </a:spcBef>
                <a:spcAft>
                  <a:spcPts val="0"/>
                </a:spcAft>
                <a:buClr>
                  <a:schemeClr val="dk1"/>
                </a:buClr>
                <a:buSzPts val="700"/>
                <a:buFont typeface="Arial"/>
                <a:buNone/>
              </a:pPr>
              <a:r>
                <a:rPr b="0" i="0" lang="en-US" sz="800" u="none" cap="none" strike="noStrike">
                  <a:solidFill>
                    <a:schemeClr val="dk1"/>
                  </a:solidFill>
                  <a:latin typeface="Arial"/>
                  <a:ea typeface="Arial"/>
                  <a:cs typeface="Arial"/>
                  <a:sym typeface="Arial"/>
                </a:rPr>
                <a:t>Decision Tree Classifier</a:t>
              </a:r>
              <a:endParaRPr sz="800"/>
            </a:p>
          </p:txBody>
        </p:sp>
        <p:sp>
          <p:nvSpPr>
            <p:cNvPr id="522" name="Google Shape;522;g712925d74f_0_0"/>
            <p:cNvSpPr/>
            <p:nvPr/>
          </p:nvSpPr>
          <p:spPr>
            <a:xfrm>
              <a:off x="5098256" y="4068816"/>
              <a:ext cx="849600" cy="366000"/>
            </a:xfrm>
            <a:prstGeom prst="rect">
              <a:avLst/>
            </a:prstGeom>
            <a:solidFill>
              <a:srgbClr val="DDDDDD">
                <a:alpha val="89800"/>
              </a:srgbClr>
            </a:solidFill>
            <a:ln cap="flat" cmpd="sng" w="15875">
              <a:solidFill>
                <a:srgbClr val="DDDDDD">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g712925d74f_0_0"/>
            <p:cNvSpPr txBox="1"/>
            <p:nvPr/>
          </p:nvSpPr>
          <p:spPr>
            <a:xfrm>
              <a:off x="5098256" y="4068816"/>
              <a:ext cx="849600" cy="366000"/>
            </a:xfrm>
            <a:prstGeom prst="rect">
              <a:avLst/>
            </a:prstGeom>
            <a:noFill/>
            <a:ln>
              <a:noFill/>
            </a:ln>
          </p:spPr>
          <p:txBody>
            <a:bodyPr anchorCtr="0" anchor="ctr" bIns="8875" lIns="49775" spcFirstLastPara="1" rIns="49775" wrap="square" tIns="8875">
              <a:noAutofit/>
            </a:bodyPr>
            <a:lstStyle/>
            <a:p>
              <a:pPr indent="0" lvl="0" marL="0" marR="0" rtl="0" algn="ctr">
                <a:lnSpc>
                  <a:spcPct val="90000"/>
                </a:lnSpc>
                <a:spcBef>
                  <a:spcPts val="0"/>
                </a:spcBef>
                <a:spcAft>
                  <a:spcPts val="0"/>
                </a:spcAft>
                <a:buClr>
                  <a:schemeClr val="dk1"/>
                </a:buClr>
                <a:buSzPts val="700"/>
                <a:buFont typeface="Arial"/>
                <a:buNone/>
              </a:pPr>
              <a:r>
                <a:rPr b="0" i="0" lang="en-US" sz="800" u="none" cap="none" strike="noStrike">
                  <a:solidFill>
                    <a:schemeClr val="dk1"/>
                  </a:solidFill>
                  <a:latin typeface="Arial"/>
                  <a:ea typeface="Arial"/>
                  <a:cs typeface="Arial"/>
                  <a:sym typeface="Arial"/>
                </a:rPr>
                <a:t>Random Forest Classifier</a:t>
              </a:r>
              <a:endParaRPr sz="800"/>
            </a:p>
          </p:txBody>
        </p:sp>
        <p:sp>
          <p:nvSpPr>
            <p:cNvPr id="524" name="Google Shape;524;g712925d74f_0_0"/>
            <p:cNvSpPr/>
            <p:nvPr/>
          </p:nvSpPr>
          <p:spPr>
            <a:xfrm>
              <a:off x="5947965" y="4068816"/>
              <a:ext cx="849600" cy="366000"/>
            </a:xfrm>
            <a:prstGeom prst="rect">
              <a:avLst/>
            </a:prstGeom>
            <a:solidFill>
              <a:srgbClr val="DCDCDC">
                <a:alpha val="89800"/>
              </a:srgbClr>
            </a:solidFill>
            <a:ln cap="flat" cmpd="sng" w="15875">
              <a:solidFill>
                <a:srgbClr val="DCDCDC">
                  <a:alpha val="8980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712925d74f_0_0"/>
            <p:cNvSpPr txBox="1"/>
            <p:nvPr/>
          </p:nvSpPr>
          <p:spPr>
            <a:xfrm>
              <a:off x="5947965" y="4068816"/>
              <a:ext cx="849600" cy="366000"/>
            </a:xfrm>
            <a:prstGeom prst="rect">
              <a:avLst/>
            </a:prstGeom>
            <a:noFill/>
            <a:ln>
              <a:noFill/>
            </a:ln>
          </p:spPr>
          <p:txBody>
            <a:bodyPr anchorCtr="0" anchor="ctr" bIns="8875" lIns="49775" spcFirstLastPara="1" rIns="49775" wrap="square" tIns="8875">
              <a:noAutofit/>
            </a:bodyPr>
            <a:lstStyle/>
            <a:p>
              <a:pPr indent="0" lvl="0" marL="0" marR="0" rtl="0" algn="ctr">
                <a:lnSpc>
                  <a:spcPct val="90000"/>
                </a:lnSpc>
                <a:spcBef>
                  <a:spcPts val="0"/>
                </a:spcBef>
                <a:spcAft>
                  <a:spcPts val="0"/>
                </a:spcAft>
                <a:buClr>
                  <a:schemeClr val="dk1"/>
                </a:buClr>
                <a:buSzPts val="700"/>
                <a:buFont typeface="Arial"/>
                <a:buNone/>
              </a:pPr>
              <a:r>
                <a:rPr b="0" i="0" lang="en-US" sz="800" u="none" cap="none" strike="noStrike">
                  <a:solidFill>
                    <a:schemeClr val="dk1"/>
                  </a:solidFill>
                  <a:latin typeface="Arial"/>
                  <a:ea typeface="Arial"/>
                  <a:cs typeface="Arial"/>
                  <a:sym typeface="Arial"/>
                </a:rPr>
                <a:t>Gradient Boosting Classifier</a:t>
              </a:r>
              <a:endParaRPr sz="800"/>
            </a:p>
          </p:txBody>
        </p:sp>
        <p:sp>
          <p:nvSpPr>
            <p:cNvPr id="526" name="Google Shape;526;g712925d74f_0_0"/>
            <p:cNvSpPr/>
            <p:nvPr/>
          </p:nvSpPr>
          <p:spPr>
            <a:xfrm rot="10800000">
              <a:off x="-25" y="2427097"/>
              <a:ext cx="6797700" cy="1224000"/>
            </a:xfrm>
            <a:prstGeom prst="upArrowCallout">
              <a:avLst>
                <a:gd fmla="val 25000" name="adj1"/>
                <a:gd fmla="val 25000" name="adj2"/>
                <a:gd fmla="val 25000" name="adj3"/>
                <a:gd fmla="val 64977" name="adj4"/>
              </a:avLst>
            </a:prstGeom>
            <a:solidFill>
              <a:srgbClr val="A4A4A4"/>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g712925d74f_0_0"/>
            <p:cNvSpPr txBox="1"/>
            <p:nvPr/>
          </p:nvSpPr>
          <p:spPr>
            <a:xfrm>
              <a:off x="0" y="2427006"/>
              <a:ext cx="6797700" cy="795300"/>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lt1"/>
                </a:buClr>
                <a:buSzPts val="1500"/>
                <a:buFont typeface="Arial"/>
                <a:buNone/>
              </a:pPr>
              <a:r>
                <a:rPr b="0" i="0" lang="en-US" sz="1500" u="none" cap="none" strike="noStrike">
                  <a:solidFill>
                    <a:schemeClr val="lt1"/>
                  </a:solidFill>
                  <a:latin typeface="Arial"/>
                  <a:ea typeface="Arial"/>
                  <a:cs typeface="Arial"/>
                  <a:sym typeface="Arial"/>
                </a:rPr>
                <a:t>Resampling: Perform oversampling using Adaptive Synthetic Sampling (ADASYN)</a:t>
              </a:r>
              <a:endParaRPr/>
            </a:p>
          </p:txBody>
        </p:sp>
        <p:sp>
          <p:nvSpPr>
            <p:cNvPr id="528" name="Google Shape;528;g712925d74f_0_0"/>
            <p:cNvSpPr/>
            <p:nvPr/>
          </p:nvSpPr>
          <p:spPr>
            <a:xfrm rot="10800000">
              <a:off x="-25" y="1214944"/>
              <a:ext cx="6797700" cy="1224000"/>
            </a:xfrm>
            <a:prstGeom prst="upArrowCallout">
              <a:avLst>
                <a:gd fmla="val 25000" name="adj1"/>
                <a:gd fmla="val 25000" name="adj2"/>
                <a:gd fmla="val 25000" name="adj3"/>
                <a:gd fmla="val 64977" name="adj4"/>
              </a:avLst>
            </a:prstGeom>
            <a:solidFill>
              <a:srgbClr val="9D9D9D"/>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712925d74f_0_0"/>
            <p:cNvSpPr txBox="1"/>
            <p:nvPr/>
          </p:nvSpPr>
          <p:spPr>
            <a:xfrm>
              <a:off x="0" y="1214853"/>
              <a:ext cx="6797700" cy="795300"/>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lt1"/>
                </a:buClr>
                <a:buSzPts val="1500"/>
                <a:buFont typeface="Arial"/>
                <a:buNone/>
              </a:pPr>
              <a:r>
                <a:rPr b="0" i="0" lang="en-US" sz="1500" u="none" cap="none" strike="noStrike">
                  <a:solidFill>
                    <a:schemeClr val="lt1"/>
                  </a:solidFill>
                  <a:latin typeface="Arial"/>
                  <a:ea typeface="Arial"/>
                  <a:cs typeface="Arial"/>
                  <a:sym typeface="Arial"/>
                </a:rPr>
                <a:t>Dimension Reduction: PCA</a:t>
              </a:r>
              <a:endParaRPr/>
            </a:p>
          </p:txBody>
        </p:sp>
        <p:sp>
          <p:nvSpPr>
            <p:cNvPr id="530" name="Google Shape;530;g712925d74f_0_0"/>
            <p:cNvSpPr/>
            <p:nvPr/>
          </p:nvSpPr>
          <p:spPr>
            <a:xfrm rot="10800000">
              <a:off x="-25" y="2791"/>
              <a:ext cx="6797700" cy="1224000"/>
            </a:xfrm>
            <a:prstGeom prst="upArrowCallout">
              <a:avLst>
                <a:gd fmla="val 25000" name="adj1"/>
                <a:gd fmla="val 25000" name="adj2"/>
                <a:gd fmla="val 25000" name="adj3"/>
                <a:gd fmla="val 64977" name="adj4"/>
              </a:avLst>
            </a:prstGeom>
            <a:solidFill>
              <a:srgbClr val="969696"/>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712925d74f_0_0"/>
            <p:cNvSpPr txBox="1"/>
            <p:nvPr/>
          </p:nvSpPr>
          <p:spPr>
            <a:xfrm>
              <a:off x="0" y="2700"/>
              <a:ext cx="6797700" cy="795300"/>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lt1"/>
                </a:buClr>
                <a:buSzPts val="1500"/>
                <a:buFont typeface="Arial"/>
                <a:buNone/>
              </a:pPr>
              <a:r>
                <a:rPr b="0" i="0" lang="en-US" sz="1500" u="none" cap="none" strike="noStrike">
                  <a:solidFill>
                    <a:schemeClr val="lt1"/>
                  </a:solidFill>
                  <a:latin typeface="Arial"/>
                  <a:ea typeface="Arial"/>
                  <a:cs typeface="Arial"/>
                  <a:sym typeface="Arial"/>
                </a:rPr>
                <a:t>Standardization</a:t>
              </a:r>
              <a:endParaRPr/>
            </a:p>
          </p:txBody>
        </p:sp>
      </p:grpSp>
      <p:pic>
        <p:nvPicPr>
          <p:cNvPr id="532" name="Google Shape;532;g712925d74f_0_0"/>
          <p:cNvPicPr preferRelativeResize="0"/>
          <p:nvPr/>
        </p:nvPicPr>
        <p:blipFill>
          <a:blip r:embed="rId3">
            <a:alphaModFix/>
          </a:blip>
          <a:stretch>
            <a:fillRect/>
          </a:stretch>
        </p:blipFill>
        <p:spPr>
          <a:xfrm>
            <a:off x="492375" y="1264800"/>
            <a:ext cx="6603026" cy="4570325"/>
          </a:xfrm>
          <a:prstGeom prst="rect">
            <a:avLst/>
          </a:prstGeom>
          <a:noFill/>
          <a:ln>
            <a:noFill/>
          </a:ln>
        </p:spPr>
      </p:pic>
      <p:grpSp>
        <p:nvGrpSpPr>
          <p:cNvPr id="533" name="Google Shape;533;g712925d74f_0_0"/>
          <p:cNvGrpSpPr/>
          <p:nvPr/>
        </p:nvGrpSpPr>
        <p:grpSpPr>
          <a:xfrm>
            <a:off x="61450" y="96063"/>
            <a:ext cx="4941300" cy="6614400"/>
            <a:chOff x="-1466700" y="96075"/>
            <a:chExt cx="4941300" cy="6614400"/>
          </a:xfrm>
        </p:grpSpPr>
        <p:sp>
          <p:nvSpPr>
            <p:cNvPr id="534" name="Google Shape;534;g712925d74f_0_0"/>
            <p:cNvSpPr/>
            <p:nvPr/>
          </p:nvSpPr>
          <p:spPr>
            <a:xfrm>
              <a:off x="-1466700" y="96075"/>
              <a:ext cx="4941300" cy="661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5" name="Google Shape;535;g712925d74f_0_0"/>
            <p:cNvPicPr preferRelativeResize="0"/>
            <p:nvPr/>
          </p:nvPicPr>
          <p:blipFill>
            <a:blip r:embed="rId4">
              <a:alphaModFix/>
            </a:blip>
            <a:stretch>
              <a:fillRect/>
            </a:stretch>
          </p:blipFill>
          <p:spPr>
            <a:xfrm>
              <a:off x="-1418212" y="3712675"/>
              <a:ext cx="4640825" cy="2932275"/>
            </a:xfrm>
            <a:prstGeom prst="rect">
              <a:avLst/>
            </a:prstGeom>
            <a:noFill/>
            <a:ln>
              <a:noFill/>
            </a:ln>
          </p:spPr>
        </p:pic>
        <p:pic>
          <p:nvPicPr>
            <p:cNvPr id="536" name="Google Shape;536;g712925d74f_0_0"/>
            <p:cNvPicPr preferRelativeResize="0"/>
            <p:nvPr/>
          </p:nvPicPr>
          <p:blipFill>
            <a:blip r:embed="rId5">
              <a:alphaModFix/>
            </a:blip>
            <a:stretch>
              <a:fillRect/>
            </a:stretch>
          </p:blipFill>
          <p:spPr>
            <a:xfrm>
              <a:off x="-1466700" y="642474"/>
              <a:ext cx="4689302" cy="2932275"/>
            </a:xfrm>
            <a:prstGeom prst="rect">
              <a:avLst/>
            </a:prstGeom>
            <a:noFill/>
            <a:ln>
              <a:noFill/>
            </a:ln>
          </p:spPr>
        </p:pic>
        <p:sp>
          <p:nvSpPr>
            <p:cNvPr id="537" name="Google Shape;537;g712925d74f_0_0"/>
            <p:cNvSpPr txBox="1"/>
            <p:nvPr/>
          </p:nvSpPr>
          <p:spPr>
            <a:xfrm>
              <a:off x="-391650" y="381075"/>
              <a:ext cx="2539200" cy="3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Original Dataset</a:t>
              </a:r>
              <a:endParaRPr b="1"/>
            </a:p>
          </p:txBody>
        </p:sp>
        <p:sp>
          <p:nvSpPr>
            <p:cNvPr id="538" name="Google Shape;538;g712925d74f_0_0"/>
            <p:cNvSpPr txBox="1"/>
            <p:nvPr/>
          </p:nvSpPr>
          <p:spPr>
            <a:xfrm>
              <a:off x="-367400" y="3500200"/>
              <a:ext cx="2539200" cy="31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Dataset after Oversampling</a:t>
              </a:r>
              <a:endParaRPr b="1"/>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3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42" name="Shape 542"/>
        <p:cNvGrpSpPr/>
        <p:nvPr/>
      </p:nvGrpSpPr>
      <p:grpSpPr>
        <a:xfrm>
          <a:off x="0" y="0"/>
          <a:ext cx="0" cy="0"/>
          <a:chOff x="0" y="0"/>
          <a:chExt cx="0" cy="0"/>
        </a:xfrm>
      </p:grpSpPr>
      <p:sp>
        <p:nvSpPr>
          <p:cNvPr id="543" name="Google Shape;543;g712925d74f_0_42"/>
          <p:cNvSpPr/>
          <p:nvPr/>
        </p:nvSpPr>
        <p:spPr>
          <a:xfrm>
            <a:off x="5685" y="0"/>
            <a:ext cx="121863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44" name="Google Shape;544;g712925d74f_0_42"/>
          <p:cNvSpPr/>
          <p:nvPr/>
        </p:nvSpPr>
        <p:spPr>
          <a:xfrm>
            <a:off x="16" y="0"/>
            <a:ext cx="4059900" cy="6858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g712925d74f_0_42"/>
          <p:cNvSpPr txBox="1"/>
          <p:nvPr>
            <p:ph type="title"/>
          </p:nvPr>
        </p:nvSpPr>
        <p:spPr>
          <a:xfrm>
            <a:off x="492370" y="516836"/>
            <a:ext cx="3084900" cy="19611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FFFFFF"/>
              </a:buClr>
              <a:buSzPts val="3600"/>
              <a:buFont typeface="Arial"/>
              <a:buNone/>
            </a:pPr>
            <a:r>
              <a:rPr lang="en-US" sz="3600">
                <a:solidFill>
                  <a:srgbClr val="FFFFFF"/>
                </a:solidFill>
              </a:rPr>
              <a:t>Precision</a:t>
            </a:r>
            <a:endParaRPr/>
          </a:p>
        </p:txBody>
      </p:sp>
      <p:cxnSp>
        <p:nvCxnSpPr>
          <p:cNvPr id="546" name="Google Shape;546;g712925d74f_0_42"/>
          <p:cNvCxnSpPr/>
          <p:nvPr/>
        </p:nvCxnSpPr>
        <p:spPr>
          <a:xfrm>
            <a:off x="571752" y="2638787"/>
            <a:ext cx="2743200" cy="0"/>
          </a:xfrm>
          <a:prstGeom prst="straightConnector1">
            <a:avLst/>
          </a:prstGeom>
          <a:noFill/>
          <a:ln cap="flat" cmpd="sng" w="19050">
            <a:solidFill>
              <a:schemeClr val="accent1"/>
            </a:solidFill>
            <a:prstDash val="solid"/>
            <a:round/>
            <a:headEnd len="sm" w="sm" type="none"/>
            <a:tailEnd len="sm" w="sm" type="none"/>
          </a:ln>
        </p:spPr>
      </p:cxnSp>
      <p:sp>
        <p:nvSpPr>
          <p:cNvPr id="547" name="Google Shape;547;g712925d74f_0_42"/>
          <p:cNvSpPr txBox="1"/>
          <p:nvPr>
            <p:ph idx="1" type="body"/>
          </p:nvPr>
        </p:nvSpPr>
        <p:spPr>
          <a:xfrm>
            <a:off x="571752" y="2799654"/>
            <a:ext cx="3005400" cy="3189600"/>
          </a:xfrm>
          <a:prstGeom prst="rect">
            <a:avLst/>
          </a:prstGeom>
          <a:noFill/>
          <a:ln>
            <a:noFill/>
          </a:ln>
        </p:spPr>
        <p:txBody>
          <a:bodyPr anchorCtr="0" anchor="t" bIns="45700" lIns="0" spcFirstLastPara="1" rIns="0" wrap="square" tIns="45700">
            <a:noAutofit/>
          </a:bodyPr>
          <a:lstStyle/>
          <a:p>
            <a:pPr indent="0" lvl="0" marL="91440" rtl="0" algn="l">
              <a:lnSpc>
                <a:spcPct val="120000"/>
              </a:lnSpc>
              <a:spcBef>
                <a:spcPts val="0"/>
              </a:spcBef>
              <a:spcAft>
                <a:spcPts val="0"/>
              </a:spcAft>
              <a:buSzPts val="1800"/>
              <a:buNone/>
            </a:pPr>
            <a:r>
              <a:rPr lang="en-US">
                <a:solidFill>
                  <a:srgbClr val="FFFFFF"/>
                </a:solidFill>
              </a:rPr>
              <a:t>Baseline Model</a:t>
            </a:r>
            <a:endParaRPr>
              <a:solidFill>
                <a:srgbClr val="FFFFFF"/>
              </a:solidFill>
            </a:endParaRPr>
          </a:p>
        </p:txBody>
      </p:sp>
      <p:pic>
        <p:nvPicPr>
          <p:cNvPr id="548" name="Google Shape;548;g712925d74f_0_42"/>
          <p:cNvPicPr preferRelativeResize="0"/>
          <p:nvPr/>
        </p:nvPicPr>
        <p:blipFill>
          <a:blip r:embed="rId3">
            <a:alphaModFix/>
          </a:blip>
          <a:stretch>
            <a:fillRect/>
          </a:stretch>
        </p:blipFill>
        <p:spPr>
          <a:xfrm>
            <a:off x="4192375" y="1008175"/>
            <a:ext cx="7760275" cy="4723374"/>
          </a:xfrm>
          <a:prstGeom prst="rect">
            <a:avLst/>
          </a:prstGeom>
          <a:noFill/>
          <a:ln>
            <a:noFill/>
          </a:ln>
        </p:spPr>
      </p:pic>
      <p:pic>
        <p:nvPicPr>
          <p:cNvPr id="549" name="Google Shape;549;g712925d74f_0_42"/>
          <p:cNvPicPr preferRelativeResize="0"/>
          <p:nvPr/>
        </p:nvPicPr>
        <p:blipFill>
          <a:blip r:embed="rId4">
            <a:alphaModFix/>
          </a:blip>
          <a:stretch>
            <a:fillRect/>
          </a:stretch>
        </p:blipFill>
        <p:spPr>
          <a:xfrm>
            <a:off x="11221700" y="0"/>
            <a:ext cx="720575" cy="720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53" name="Shape 553"/>
        <p:cNvGrpSpPr/>
        <p:nvPr/>
      </p:nvGrpSpPr>
      <p:grpSpPr>
        <a:xfrm>
          <a:off x="0" y="0"/>
          <a:ext cx="0" cy="0"/>
          <a:chOff x="0" y="0"/>
          <a:chExt cx="0" cy="0"/>
        </a:xfrm>
      </p:grpSpPr>
      <p:sp>
        <p:nvSpPr>
          <p:cNvPr id="554" name="Google Shape;554;g814655df7f_5_39"/>
          <p:cNvSpPr/>
          <p:nvPr/>
        </p:nvSpPr>
        <p:spPr>
          <a:xfrm>
            <a:off x="5685" y="0"/>
            <a:ext cx="121863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55" name="Google Shape;555;g814655df7f_5_39"/>
          <p:cNvSpPr/>
          <p:nvPr/>
        </p:nvSpPr>
        <p:spPr>
          <a:xfrm>
            <a:off x="16" y="0"/>
            <a:ext cx="4059900" cy="6858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g814655df7f_5_39"/>
          <p:cNvSpPr txBox="1"/>
          <p:nvPr>
            <p:ph type="title"/>
          </p:nvPr>
        </p:nvSpPr>
        <p:spPr>
          <a:xfrm>
            <a:off x="492370" y="516836"/>
            <a:ext cx="3084900" cy="19611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FFFFFF"/>
              </a:buClr>
              <a:buSzPts val="3600"/>
              <a:buFont typeface="Arial"/>
              <a:buNone/>
            </a:pPr>
            <a:r>
              <a:rPr lang="en-US" sz="3600">
                <a:solidFill>
                  <a:srgbClr val="FFFFFF"/>
                </a:solidFill>
              </a:rPr>
              <a:t>Training Time</a:t>
            </a:r>
            <a:endParaRPr/>
          </a:p>
        </p:txBody>
      </p:sp>
      <p:cxnSp>
        <p:nvCxnSpPr>
          <p:cNvPr id="557" name="Google Shape;557;g814655df7f_5_39"/>
          <p:cNvCxnSpPr/>
          <p:nvPr/>
        </p:nvCxnSpPr>
        <p:spPr>
          <a:xfrm>
            <a:off x="571752" y="2638787"/>
            <a:ext cx="2743200" cy="0"/>
          </a:xfrm>
          <a:prstGeom prst="straightConnector1">
            <a:avLst/>
          </a:prstGeom>
          <a:noFill/>
          <a:ln cap="flat" cmpd="sng" w="19050">
            <a:solidFill>
              <a:schemeClr val="accent1"/>
            </a:solidFill>
            <a:prstDash val="solid"/>
            <a:round/>
            <a:headEnd len="sm" w="sm" type="none"/>
            <a:tailEnd len="sm" w="sm" type="none"/>
          </a:ln>
        </p:spPr>
      </p:cxnSp>
      <p:sp>
        <p:nvSpPr>
          <p:cNvPr id="558" name="Google Shape;558;g814655df7f_5_39"/>
          <p:cNvSpPr txBox="1"/>
          <p:nvPr>
            <p:ph idx="1" type="body"/>
          </p:nvPr>
        </p:nvSpPr>
        <p:spPr>
          <a:xfrm>
            <a:off x="571752" y="2799654"/>
            <a:ext cx="3005400" cy="3189600"/>
          </a:xfrm>
          <a:prstGeom prst="rect">
            <a:avLst/>
          </a:prstGeom>
          <a:noFill/>
          <a:ln>
            <a:noFill/>
          </a:ln>
        </p:spPr>
        <p:txBody>
          <a:bodyPr anchorCtr="0" anchor="t" bIns="45700" lIns="0" spcFirstLastPara="1" rIns="0" wrap="square" tIns="45700">
            <a:noAutofit/>
          </a:bodyPr>
          <a:lstStyle/>
          <a:p>
            <a:pPr indent="0" lvl="0" marL="91440" rtl="0" algn="l">
              <a:lnSpc>
                <a:spcPct val="120000"/>
              </a:lnSpc>
              <a:spcBef>
                <a:spcPts val="0"/>
              </a:spcBef>
              <a:spcAft>
                <a:spcPts val="0"/>
              </a:spcAft>
              <a:buSzPts val="1800"/>
              <a:buNone/>
            </a:pPr>
            <a:r>
              <a:rPr lang="en-US">
                <a:solidFill>
                  <a:srgbClr val="FFFFFF"/>
                </a:solidFill>
              </a:rPr>
              <a:t>Baseline Model</a:t>
            </a:r>
            <a:endParaRPr>
              <a:solidFill>
                <a:srgbClr val="FFFFFF"/>
              </a:solidFill>
            </a:endParaRPr>
          </a:p>
        </p:txBody>
      </p:sp>
      <p:pic>
        <p:nvPicPr>
          <p:cNvPr id="559" name="Google Shape;559;g814655df7f_5_39"/>
          <p:cNvPicPr preferRelativeResize="0"/>
          <p:nvPr/>
        </p:nvPicPr>
        <p:blipFill>
          <a:blip r:embed="rId3">
            <a:alphaModFix/>
          </a:blip>
          <a:stretch>
            <a:fillRect/>
          </a:stretch>
        </p:blipFill>
        <p:spPr>
          <a:xfrm>
            <a:off x="4215400" y="1051725"/>
            <a:ext cx="7831800" cy="4754551"/>
          </a:xfrm>
          <a:prstGeom prst="rect">
            <a:avLst/>
          </a:prstGeom>
          <a:noFill/>
          <a:ln>
            <a:noFill/>
          </a:ln>
        </p:spPr>
      </p:pic>
      <p:pic>
        <p:nvPicPr>
          <p:cNvPr id="560" name="Google Shape;560;g814655df7f_5_39"/>
          <p:cNvPicPr preferRelativeResize="0"/>
          <p:nvPr/>
        </p:nvPicPr>
        <p:blipFill>
          <a:blip r:embed="rId4">
            <a:alphaModFix/>
          </a:blip>
          <a:stretch>
            <a:fillRect/>
          </a:stretch>
        </p:blipFill>
        <p:spPr>
          <a:xfrm>
            <a:off x="11221700" y="0"/>
            <a:ext cx="720575" cy="7205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64" name="Shape 564"/>
        <p:cNvGrpSpPr/>
        <p:nvPr/>
      </p:nvGrpSpPr>
      <p:grpSpPr>
        <a:xfrm>
          <a:off x="0" y="0"/>
          <a:ext cx="0" cy="0"/>
          <a:chOff x="0" y="0"/>
          <a:chExt cx="0" cy="0"/>
        </a:xfrm>
      </p:grpSpPr>
      <p:sp>
        <p:nvSpPr>
          <p:cNvPr id="565" name="Google Shape;565;g712925d74f_0_65"/>
          <p:cNvSpPr/>
          <p:nvPr/>
        </p:nvSpPr>
        <p:spPr>
          <a:xfrm>
            <a:off x="5685" y="0"/>
            <a:ext cx="121863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66" name="Google Shape;566;g712925d74f_0_65"/>
          <p:cNvSpPr/>
          <p:nvPr/>
        </p:nvSpPr>
        <p:spPr>
          <a:xfrm>
            <a:off x="16" y="0"/>
            <a:ext cx="4059900" cy="6858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712925d74f_0_65"/>
          <p:cNvSpPr txBox="1"/>
          <p:nvPr>
            <p:ph type="title"/>
          </p:nvPr>
        </p:nvSpPr>
        <p:spPr>
          <a:xfrm>
            <a:off x="492370" y="516836"/>
            <a:ext cx="3084900" cy="19611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FFFFFF"/>
              </a:buClr>
              <a:buSzPts val="3600"/>
              <a:buFont typeface="Arial"/>
              <a:buNone/>
            </a:pPr>
            <a:r>
              <a:rPr lang="en-US" sz="3600">
                <a:solidFill>
                  <a:srgbClr val="FFFFFF"/>
                </a:solidFill>
              </a:rPr>
              <a:t>Precision</a:t>
            </a:r>
            <a:endParaRPr/>
          </a:p>
        </p:txBody>
      </p:sp>
      <p:cxnSp>
        <p:nvCxnSpPr>
          <p:cNvPr id="568" name="Google Shape;568;g712925d74f_0_65"/>
          <p:cNvCxnSpPr/>
          <p:nvPr/>
        </p:nvCxnSpPr>
        <p:spPr>
          <a:xfrm>
            <a:off x="571752" y="2638787"/>
            <a:ext cx="2743200" cy="0"/>
          </a:xfrm>
          <a:prstGeom prst="straightConnector1">
            <a:avLst/>
          </a:prstGeom>
          <a:noFill/>
          <a:ln cap="flat" cmpd="sng" w="19050">
            <a:solidFill>
              <a:schemeClr val="accent1"/>
            </a:solidFill>
            <a:prstDash val="solid"/>
            <a:round/>
            <a:headEnd len="sm" w="sm" type="none"/>
            <a:tailEnd len="sm" w="sm" type="none"/>
          </a:ln>
        </p:spPr>
      </p:cxnSp>
      <p:sp>
        <p:nvSpPr>
          <p:cNvPr id="569" name="Google Shape;569;g712925d74f_0_65"/>
          <p:cNvSpPr txBox="1"/>
          <p:nvPr>
            <p:ph idx="1" type="body"/>
          </p:nvPr>
        </p:nvSpPr>
        <p:spPr>
          <a:xfrm>
            <a:off x="571752" y="2799654"/>
            <a:ext cx="3005400" cy="3189600"/>
          </a:xfrm>
          <a:prstGeom prst="rect">
            <a:avLst/>
          </a:prstGeom>
          <a:noFill/>
          <a:ln>
            <a:noFill/>
          </a:ln>
        </p:spPr>
        <p:txBody>
          <a:bodyPr anchorCtr="0" anchor="t" bIns="45700" lIns="0" spcFirstLastPara="1" rIns="0" wrap="square" tIns="45700">
            <a:noAutofit/>
          </a:bodyPr>
          <a:lstStyle/>
          <a:p>
            <a:pPr indent="0" lvl="0" marL="91440" rtl="0" algn="l">
              <a:lnSpc>
                <a:spcPct val="120000"/>
              </a:lnSpc>
              <a:spcBef>
                <a:spcPts val="0"/>
              </a:spcBef>
              <a:spcAft>
                <a:spcPts val="0"/>
              </a:spcAft>
              <a:buSzPts val="1800"/>
              <a:buNone/>
            </a:pPr>
            <a:r>
              <a:rPr lang="en-US">
                <a:solidFill>
                  <a:srgbClr val="FFFFFF"/>
                </a:solidFill>
              </a:rPr>
              <a:t>Hyperparameter Tuning</a:t>
            </a:r>
            <a:endParaRPr>
              <a:solidFill>
                <a:srgbClr val="FFFFFF"/>
              </a:solidFill>
            </a:endParaRPr>
          </a:p>
          <a:p>
            <a:pPr indent="-342900" lvl="0" marL="457200" rtl="0" algn="l">
              <a:lnSpc>
                <a:spcPct val="120000"/>
              </a:lnSpc>
              <a:spcBef>
                <a:spcPts val="0"/>
              </a:spcBef>
              <a:spcAft>
                <a:spcPts val="0"/>
              </a:spcAft>
              <a:buClr>
                <a:srgbClr val="FFFFFF"/>
              </a:buClr>
              <a:buSzPts val="1800"/>
              <a:buChar char="●"/>
            </a:pPr>
            <a:r>
              <a:rPr lang="en-US">
                <a:solidFill>
                  <a:srgbClr val="FFFFFF"/>
                </a:solidFill>
              </a:rPr>
              <a:t>Choose Gradient Boosting Classifier as the final model</a:t>
            </a:r>
            <a:endParaRPr>
              <a:solidFill>
                <a:srgbClr val="FFFFFF"/>
              </a:solidFill>
            </a:endParaRPr>
          </a:p>
          <a:p>
            <a:pPr indent="-342900" lvl="0" marL="457200" rtl="0" algn="l">
              <a:lnSpc>
                <a:spcPct val="120000"/>
              </a:lnSpc>
              <a:spcBef>
                <a:spcPts val="0"/>
              </a:spcBef>
              <a:spcAft>
                <a:spcPts val="0"/>
              </a:spcAft>
              <a:buClr>
                <a:srgbClr val="FFFFFF"/>
              </a:buClr>
              <a:buSzPts val="1800"/>
              <a:buChar char="●"/>
            </a:pPr>
            <a:r>
              <a:rPr lang="en-US">
                <a:solidFill>
                  <a:srgbClr val="FFFFFF"/>
                </a:solidFill>
              </a:rPr>
              <a:t>Compare training score and cross validation score to check overfitting/underfitting</a:t>
            </a:r>
            <a:endParaRPr>
              <a:solidFill>
                <a:srgbClr val="FFFFFF"/>
              </a:solidFill>
            </a:endParaRPr>
          </a:p>
        </p:txBody>
      </p:sp>
      <p:pic>
        <p:nvPicPr>
          <p:cNvPr id="570" name="Google Shape;570;g712925d74f_0_65"/>
          <p:cNvPicPr preferRelativeResize="0"/>
          <p:nvPr/>
        </p:nvPicPr>
        <p:blipFill>
          <a:blip r:embed="rId3">
            <a:alphaModFix/>
          </a:blip>
          <a:stretch>
            <a:fillRect/>
          </a:stretch>
        </p:blipFill>
        <p:spPr>
          <a:xfrm>
            <a:off x="11221700" y="0"/>
            <a:ext cx="720575" cy="720575"/>
          </a:xfrm>
          <a:prstGeom prst="rect">
            <a:avLst/>
          </a:prstGeom>
          <a:noFill/>
          <a:ln>
            <a:noFill/>
          </a:ln>
        </p:spPr>
      </p:pic>
      <p:pic>
        <p:nvPicPr>
          <p:cNvPr id="571" name="Google Shape;571;g712925d74f_0_65"/>
          <p:cNvPicPr preferRelativeResize="0"/>
          <p:nvPr/>
        </p:nvPicPr>
        <p:blipFill>
          <a:blip r:embed="rId4">
            <a:alphaModFix/>
          </a:blip>
          <a:stretch>
            <a:fillRect/>
          </a:stretch>
        </p:blipFill>
        <p:spPr>
          <a:xfrm>
            <a:off x="4059925" y="1119199"/>
            <a:ext cx="8132324" cy="4231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0" name="Shape 170"/>
        <p:cNvGrpSpPr/>
        <p:nvPr/>
      </p:nvGrpSpPr>
      <p:grpSpPr>
        <a:xfrm>
          <a:off x="0" y="0"/>
          <a:ext cx="0" cy="0"/>
          <a:chOff x="0" y="0"/>
          <a:chExt cx="0" cy="0"/>
        </a:xfrm>
      </p:grpSpPr>
      <p:sp>
        <p:nvSpPr>
          <p:cNvPr id="171" name="Google Shape;171;p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2" name="Google Shape;172;p4"/>
          <p:cNvSpPr txBox="1"/>
          <p:nvPr>
            <p:ph type="title"/>
          </p:nvPr>
        </p:nvSpPr>
        <p:spPr>
          <a:xfrm>
            <a:off x="1097280" y="4390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5500"/>
              <a:buFont typeface="Arial"/>
              <a:buNone/>
            </a:pPr>
            <a:r>
              <a:rPr b="1" lang="en-US" sz="5000">
                <a:latin typeface="Arial"/>
                <a:ea typeface="Arial"/>
                <a:cs typeface="Arial"/>
                <a:sym typeface="Arial"/>
              </a:rPr>
              <a:t>Business Case Summary</a:t>
            </a:r>
            <a:endParaRPr b="1" sz="5000">
              <a:latin typeface="Arial"/>
              <a:ea typeface="Arial"/>
              <a:cs typeface="Arial"/>
              <a:sym typeface="Arial"/>
            </a:endParaRPr>
          </a:p>
        </p:txBody>
      </p:sp>
      <p:cxnSp>
        <p:nvCxnSpPr>
          <p:cNvPr id="173" name="Google Shape;173;p4"/>
          <p:cNvCxnSpPr/>
          <p:nvPr/>
        </p:nvCxnSpPr>
        <p:spPr>
          <a:xfrm>
            <a:off x="1193532" y="1897380"/>
            <a:ext cx="9966960" cy="0"/>
          </a:xfrm>
          <a:prstGeom prst="straightConnector1">
            <a:avLst/>
          </a:prstGeom>
          <a:noFill/>
          <a:ln cap="flat" cmpd="sng" w="12700">
            <a:solidFill>
              <a:srgbClr val="3F3F3F"/>
            </a:solidFill>
            <a:prstDash val="solid"/>
            <a:round/>
            <a:headEnd len="sm" w="sm" type="none"/>
            <a:tailEnd len="sm" w="sm" type="none"/>
          </a:ln>
        </p:spPr>
      </p:cxnSp>
      <p:sp>
        <p:nvSpPr>
          <p:cNvPr id="174" name="Google Shape;174;p4"/>
          <p:cNvSpPr/>
          <p:nvPr/>
        </p:nvSpPr>
        <p:spPr>
          <a:xfrm>
            <a:off x="0" y="6400800"/>
            <a:ext cx="121920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 name="Google Shape;175;p4"/>
          <p:cNvGrpSpPr/>
          <p:nvPr/>
        </p:nvGrpSpPr>
        <p:grpSpPr>
          <a:xfrm>
            <a:off x="1098190" y="2395772"/>
            <a:ext cx="10055944" cy="3191565"/>
            <a:chOff x="1227" y="297257"/>
            <a:chExt cx="10055944" cy="3191565"/>
          </a:xfrm>
        </p:grpSpPr>
        <p:sp>
          <p:nvSpPr>
            <p:cNvPr id="176" name="Google Shape;176;p4"/>
            <p:cNvSpPr/>
            <p:nvPr/>
          </p:nvSpPr>
          <p:spPr>
            <a:xfrm>
              <a:off x="1227" y="297257"/>
              <a:ext cx="4309690" cy="2736653"/>
            </a:xfrm>
            <a:prstGeom prst="roundRect">
              <a:avLst>
                <a:gd fmla="val 10000" name="adj"/>
              </a:avLst>
            </a:prstGeom>
            <a:solidFill>
              <a:schemeClr val="accent1"/>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a:off x="480082" y="752169"/>
              <a:ext cx="4309690" cy="2736653"/>
            </a:xfrm>
            <a:prstGeom prst="roundRect">
              <a:avLst>
                <a:gd fmla="val 10000" name="adj"/>
              </a:avLst>
            </a:prstGeom>
            <a:solidFill>
              <a:schemeClr val="lt1">
                <a:alpha val="89803"/>
              </a:schemeClr>
            </a:solidFill>
            <a:ln cap="flat" cmpd="sng" w="158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txBox="1"/>
            <p:nvPr/>
          </p:nvSpPr>
          <p:spPr>
            <a:xfrm>
              <a:off x="560237" y="832335"/>
              <a:ext cx="4149300" cy="257640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dk1"/>
                </a:buClr>
                <a:buSzPts val="1800"/>
                <a:buFont typeface="Arial"/>
                <a:buNone/>
              </a:pPr>
              <a:r>
                <a:rPr b="0" i="0" lang="en-US" sz="1800" u="none" cap="none" strike="noStrike">
                  <a:solidFill>
                    <a:srgbClr val="CC0000"/>
                  </a:solidFill>
                  <a:latin typeface="Arial"/>
                  <a:ea typeface="Arial"/>
                  <a:cs typeface="Arial"/>
                  <a:sym typeface="Arial"/>
                </a:rPr>
                <a:t>You</a:t>
              </a:r>
              <a:r>
                <a:rPr lang="en-US" sz="1800">
                  <a:solidFill>
                    <a:srgbClr val="CC0000"/>
                  </a:solidFill>
                </a:rPr>
                <a:t>T</a:t>
              </a:r>
              <a:r>
                <a:rPr b="0" i="0" lang="en-US" sz="1800" u="none" cap="none" strike="noStrike">
                  <a:solidFill>
                    <a:srgbClr val="CC0000"/>
                  </a:solidFill>
                  <a:latin typeface="Arial"/>
                  <a:ea typeface="Arial"/>
                  <a:cs typeface="Arial"/>
                  <a:sym typeface="Arial"/>
                </a:rPr>
                <a:t>ube</a:t>
              </a:r>
              <a:r>
                <a:rPr b="0" i="0" lang="en-US" sz="1800" u="none" cap="none" strike="noStrike">
                  <a:solidFill>
                    <a:schemeClr val="dk1"/>
                  </a:solidFill>
                  <a:latin typeface="Arial"/>
                  <a:ea typeface="Arial"/>
                  <a:cs typeface="Arial"/>
                  <a:sym typeface="Arial"/>
                </a:rPr>
                <a:t> is the world’s most popular </a:t>
              </a:r>
              <a:endParaRPr/>
            </a:p>
            <a:p>
              <a:pPr indent="0" lvl="0" marL="0"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video-sharing platform. Its popularity has prompted companies to put their </a:t>
              </a:r>
              <a:r>
                <a:rPr b="0" i="0" lang="en-US" sz="1800" u="none" cap="none" strike="noStrike">
                  <a:solidFill>
                    <a:srgbClr val="CC0000"/>
                  </a:solidFill>
                  <a:latin typeface="Arial"/>
                  <a:ea typeface="Arial"/>
                  <a:cs typeface="Arial"/>
                  <a:sym typeface="Arial"/>
                </a:rPr>
                <a:t>ads </a:t>
              </a:r>
              <a:r>
                <a:rPr b="0" i="0" lang="en-US" sz="1800" u="none" cap="none" strike="noStrike">
                  <a:solidFill>
                    <a:schemeClr val="dk1"/>
                  </a:solidFill>
                  <a:latin typeface="Arial"/>
                  <a:ea typeface="Arial"/>
                  <a:cs typeface="Arial"/>
                  <a:sym typeface="Arial"/>
                </a:rPr>
                <a:t>on the website. Since the views accurately reflect the scope of audience an ad can reach, it is in the </a:t>
              </a:r>
              <a:r>
                <a:rPr b="0" i="0" lang="en-US" sz="1800" u="none" cap="none" strike="noStrike">
                  <a:solidFill>
                    <a:srgbClr val="CC0000"/>
                  </a:solidFill>
                  <a:latin typeface="Arial"/>
                  <a:ea typeface="Arial"/>
                  <a:cs typeface="Arial"/>
                  <a:sym typeface="Arial"/>
                </a:rPr>
                <a:t>marketing</a:t>
              </a:r>
              <a:r>
                <a:rPr b="0" i="0" lang="en-US" sz="1800" u="none" cap="none" strike="noStrike">
                  <a:solidFill>
                    <a:schemeClr val="dk1"/>
                  </a:solidFill>
                  <a:latin typeface="Arial"/>
                  <a:ea typeface="Arial"/>
                  <a:cs typeface="Arial"/>
                  <a:sym typeface="Arial"/>
                </a:rPr>
                <a:t> companies’ interest to find out whether a video wi</a:t>
              </a:r>
              <a:r>
                <a:rPr b="0" i="0" lang="en-US" sz="1800" u="none" cap="none" strike="noStrike">
                  <a:latin typeface="Arial"/>
                  <a:ea typeface="Arial"/>
                  <a:cs typeface="Arial"/>
                  <a:sym typeface="Arial"/>
                </a:rPr>
                <a:t>ll </a:t>
              </a:r>
              <a:r>
                <a:rPr i="0" lang="en-US" sz="1800" u="none" cap="none" strike="noStrike"/>
                <a:t>go viral </a:t>
              </a:r>
              <a:r>
                <a:rPr b="0" i="0" lang="en-US" sz="1800" u="none" cap="none" strike="noStrike">
                  <a:latin typeface="Arial"/>
                  <a:ea typeface="Arial"/>
                  <a:cs typeface="Arial"/>
                  <a:sym typeface="Arial"/>
                </a:rPr>
                <a:t>t</a:t>
              </a:r>
              <a:r>
                <a:rPr b="0" i="0" lang="en-US" sz="1800" u="none" cap="none" strike="noStrike">
                  <a:solidFill>
                    <a:schemeClr val="dk1"/>
                  </a:solidFill>
                  <a:latin typeface="Arial"/>
                  <a:ea typeface="Arial"/>
                  <a:cs typeface="Arial"/>
                  <a:sym typeface="Arial"/>
                </a:rPr>
                <a:t>o decide where to cast their campaigns on this video.</a:t>
              </a:r>
              <a:endParaRPr/>
            </a:p>
          </p:txBody>
        </p:sp>
        <p:sp>
          <p:nvSpPr>
            <p:cNvPr id="179" name="Google Shape;179;p4"/>
            <p:cNvSpPr/>
            <p:nvPr/>
          </p:nvSpPr>
          <p:spPr>
            <a:xfrm>
              <a:off x="5268627" y="297257"/>
              <a:ext cx="4309690" cy="2736653"/>
            </a:xfrm>
            <a:prstGeom prst="roundRect">
              <a:avLst>
                <a:gd fmla="val 10000" name="adj"/>
              </a:avLst>
            </a:prstGeom>
            <a:solidFill>
              <a:schemeClr val="accent1"/>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5747481" y="752169"/>
              <a:ext cx="4309690" cy="2736653"/>
            </a:xfrm>
            <a:prstGeom prst="roundRect">
              <a:avLst>
                <a:gd fmla="val 10000" name="adj"/>
              </a:avLst>
            </a:prstGeom>
            <a:solidFill>
              <a:schemeClr val="lt1">
                <a:alpha val="89803"/>
              </a:schemeClr>
            </a:solidFill>
            <a:ln cap="flat" cmpd="sng" w="158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txBox="1"/>
            <p:nvPr/>
          </p:nvSpPr>
          <p:spPr>
            <a:xfrm>
              <a:off x="5827635" y="832323"/>
              <a:ext cx="4149382" cy="2576345"/>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To achieve this goal, we analyzed the You</a:t>
              </a:r>
              <a:r>
                <a:rPr lang="en-US" sz="1800">
                  <a:solidFill>
                    <a:schemeClr val="dk1"/>
                  </a:solidFill>
                </a:rPr>
                <a:t>T</a:t>
              </a:r>
              <a:r>
                <a:rPr b="0" i="0" lang="en-US" sz="1800" u="none" cap="none" strike="noStrike">
                  <a:solidFill>
                    <a:schemeClr val="dk1"/>
                  </a:solidFill>
                  <a:latin typeface="Arial"/>
                  <a:ea typeface="Arial"/>
                  <a:cs typeface="Arial"/>
                  <a:sym typeface="Arial"/>
                </a:rPr>
                <a:t>ube trending videos in 3 English-</a:t>
              </a:r>
              <a:endParaRPr b="0" i="0" sz="18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speaking countries, Canada, the UK and the US, conducted feature engineering and built a classification model to </a:t>
              </a:r>
              <a:r>
                <a:rPr lang="en-US" sz="1800">
                  <a:solidFill>
                    <a:srgbClr val="CC0000"/>
                  </a:solidFill>
                </a:rPr>
                <a:t>predict</a:t>
              </a:r>
              <a:r>
                <a:rPr i="0" lang="en-US" sz="1800" u="none" cap="none" strike="noStrike">
                  <a:solidFill>
                    <a:srgbClr val="CC0000"/>
                  </a:solidFill>
                </a:rPr>
                <a:t> if a video will go viral</a:t>
              </a:r>
              <a:r>
                <a:rPr b="0" i="0" lang="en-US" sz="1800" u="none" cap="none" strike="noStrike">
                  <a:solidFill>
                    <a:schemeClr val="dk1"/>
                  </a:solidFill>
                  <a:latin typeface="Arial"/>
                  <a:ea typeface="Arial"/>
                  <a:cs typeface="Arial"/>
                  <a:sym typeface="Arial"/>
                </a:rPr>
                <a:t>.</a:t>
              </a:r>
              <a:endParaRPr/>
            </a:p>
          </p:txBody>
        </p:sp>
      </p:grpSp>
      <p:pic>
        <p:nvPicPr>
          <p:cNvPr id="182" name="Google Shape;182;p4"/>
          <p:cNvPicPr preferRelativeResize="0"/>
          <p:nvPr/>
        </p:nvPicPr>
        <p:blipFill>
          <a:blip r:embed="rId3">
            <a:alphaModFix/>
          </a:blip>
          <a:stretch>
            <a:fillRect/>
          </a:stretch>
        </p:blipFill>
        <p:spPr>
          <a:xfrm>
            <a:off x="10996650" y="5614200"/>
            <a:ext cx="945625" cy="9456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75" name="Shape 575"/>
        <p:cNvGrpSpPr/>
        <p:nvPr/>
      </p:nvGrpSpPr>
      <p:grpSpPr>
        <a:xfrm>
          <a:off x="0" y="0"/>
          <a:ext cx="0" cy="0"/>
          <a:chOff x="0" y="0"/>
          <a:chExt cx="0" cy="0"/>
        </a:xfrm>
      </p:grpSpPr>
      <p:sp>
        <p:nvSpPr>
          <p:cNvPr id="576" name="Google Shape;576;g814655df7f_5_29"/>
          <p:cNvSpPr/>
          <p:nvPr/>
        </p:nvSpPr>
        <p:spPr>
          <a:xfrm>
            <a:off x="5685" y="0"/>
            <a:ext cx="121863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77" name="Google Shape;577;g814655df7f_5_29"/>
          <p:cNvSpPr/>
          <p:nvPr/>
        </p:nvSpPr>
        <p:spPr>
          <a:xfrm>
            <a:off x="16" y="0"/>
            <a:ext cx="4059900" cy="6858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g814655df7f_5_29"/>
          <p:cNvSpPr txBox="1"/>
          <p:nvPr>
            <p:ph type="title"/>
          </p:nvPr>
        </p:nvSpPr>
        <p:spPr>
          <a:xfrm>
            <a:off x="492370" y="516836"/>
            <a:ext cx="3084900" cy="19611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FFFFFF"/>
              </a:buClr>
              <a:buSzPts val="3600"/>
              <a:buFont typeface="Arial"/>
              <a:buNone/>
            </a:pPr>
            <a:r>
              <a:rPr lang="en-US" sz="3600">
                <a:solidFill>
                  <a:srgbClr val="FFFFFF"/>
                </a:solidFill>
              </a:rPr>
              <a:t>Classification Report</a:t>
            </a:r>
            <a:endParaRPr/>
          </a:p>
        </p:txBody>
      </p:sp>
      <p:cxnSp>
        <p:nvCxnSpPr>
          <p:cNvPr id="579" name="Google Shape;579;g814655df7f_5_29"/>
          <p:cNvCxnSpPr/>
          <p:nvPr/>
        </p:nvCxnSpPr>
        <p:spPr>
          <a:xfrm>
            <a:off x="571752" y="2638787"/>
            <a:ext cx="2743200" cy="0"/>
          </a:xfrm>
          <a:prstGeom prst="straightConnector1">
            <a:avLst/>
          </a:prstGeom>
          <a:noFill/>
          <a:ln cap="flat" cmpd="sng" w="19050">
            <a:solidFill>
              <a:schemeClr val="accent1"/>
            </a:solidFill>
            <a:prstDash val="solid"/>
            <a:round/>
            <a:headEnd len="sm" w="sm" type="none"/>
            <a:tailEnd len="sm" w="sm" type="none"/>
          </a:ln>
        </p:spPr>
      </p:cxnSp>
      <p:sp>
        <p:nvSpPr>
          <p:cNvPr id="580" name="Google Shape;580;g814655df7f_5_29"/>
          <p:cNvSpPr txBox="1"/>
          <p:nvPr>
            <p:ph idx="1" type="body"/>
          </p:nvPr>
        </p:nvSpPr>
        <p:spPr>
          <a:xfrm>
            <a:off x="571752" y="2799654"/>
            <a:ext cx="3005400" cy="3189600"/>
          </a:xfrm>
          <a:prstGeom prst="rect">
            <a:avLst/>
          </a:prstGeom>
          <a:noFill/>
          <a:ln>
            <a:noFill/>
          </a:ln>
        </p:spPr>
        <p:txBody>
          <a:bodyPr anchorCtr="0" anchor="t" bIns="45700" lIns="0" spcFirstLastPara="1" rIns="0" wrap="square" tIns="45700">
            <a:noAutofit/>
          </a:bodyPr>
          <a:lstStyle/>
          <a:p>
            <a:pPr indent="0" lvl="0" marL="91440" rtl="0" algn="l">
              <a:lnSpc>
                <a:spcPct val="120000"/>
              </a:lnSpc>
              <a:spcBef>
                <a:spcPts val="0"/>
              </a:spcBef>
              <a:spcAft>
                <a:spcPts val="0"/>
              </a:spcAft>
              <a:buSzPts val="1800"/>
              <a:buNone/>
            </a:pPr>
            <a:r>
              <a:rPr lang="en-US">
                <a:solidFill>
                  <a:srgbClr val="FFFFFF"/>
                </a:solidFill>
              </a:rPr>
              <a:t>Hyperparameter Tuning</a:t>
            </a:r>
            <a:endParaRPr>
              <a:solidFill>
                <a:srgbClr val="FFFFFF"/>
              </a:solidFill>
            </a:endParaRPr>
          </a:p>
        </p:txBody>
      </p:sp>
      <p:pic>
        <p:nvPicPr>
          <p:cNvPr id="581" name="Google Shape;581;g814655df7f_5_29"/>
          <p:cNvPicPr preferRelativeResize="0"/>
          <p:nvPr/>
        </p:nvPicPr>
        <p:blipFill>
          <a:blip r:embed="rId3">
            <a:alphaModFix/>
          </a:blip>
          <a:stretch>
            <a:fillRect/>
          </a:stretch>
        </p:blipFill>
        <p:spPr>
          <a:xfrm>
            <a:off x="11221700" y="0"/>
            <a:ext cx="720575" cy="720575"/>
          </a:xfrm>
          <a:prstGeom prst="rect">
            <a:avLst/>
          </a:prstGeom>
          <a:noFill/>
          <a:ln>
            <a:noFill/>
          </a:ln>
        </p:spPr>
      </p:pic>
      <p:pic>
        <p:nvPicPr>
          <p:cNvPr id="582" name="Google Shape;582;g814655df7f_5_29"/>
          <p:cNvPicPr preferRelativeResize="0"/>
          <p:nvPr/>
        </p:nvPicPr>
        <p:blipFill>
          <a:blip r:embed="rId4">
            <a:alphaModFix/>
          </a:blip>
          <a:stretch>
            <a:fillRect/>
          </a:stretch>
        </p:blipFill>
        <p:spPr>
          <a:xfrm>
            <a:off x="4272238" y="282600"/>
            <a:ext cx="3438525" cy="1485900"/>
          </a:xfrm>
          <a:prstGeom prst="rect">
            <a:avLst/>
          </a:prstGeom>
          <a:noFill/>
          <a:ln>
            <a:noFill/>
          </a:ln>
        </p:spPr>
      </p:pic>
      <p:pic>
        <p:nvPicPr>
          <p:cNvPr id="583" name="Google Shape;583;g814655df7f_5_29"/>
          <p:cNvPicPr preferRelativeResize="0"/>
          <p:nvPr/>
        </p:nvPicPr>
        <p:blipFill>
          <a:blip r:embed="rId5">
            <a:alphaModFix/>
          </a:blip>
          <a:stretch>
            <a:fillRect/>
          </a:stretch>
        </p:blipFill>
        <p:spPr>
          <a:xfrm>
            <a:off x="7775550" y="4923525"/>
            <a:ext cx="3381375" cy="1485900"/>
          </a:xfrm>
          <a:prstGeom prst="rect">
            <a:avLst/>
          </a:prstGeom>
          <a:noFill/>
          <a:ln>
            <a:noFill/>
          </a:ln>
        </p:spPr>
      </p:pic>
      <p:pic>
        <p:nvPicPr>
          <p:cNvPr id="584" name="Google Shape;584;g814655df7f_5_29"/>
          <p:cNvPicPr preferRelativeResize="0"/>
          <p:nvPr/>
        </p:nvPicPr>
        <p:blipFill>
          <a:blip r:embed="rId6">
            <a:alphaModFix/>
          </a:blip>
          <a:stretch>
            <a:fillRect/>
          </a:stretch>
        </p:blipFill>
        <p:spPr>
          <a:xfrm>
            <a:off x="4300813" y="1829575"/>
            <a:ext cx="3381375" cy="1485900"/>
          </a:xfrm>
          <a:prstGeom prst="rect">
            <a:avLst/>
          </a:prstGeom>
          <a:noFill/>
          <a:ln>
            <a:noFill/>
          </a:ln>
        </p:spPr>
      </p:pic>
      <p:pic>
        <p:nvPicPr>
          <p:cNvPr id="585" name="Google Shape;585;g814655df7f_5_29"/>
          <p:cNvPicPr preferRelativeResize="0"/>
          <p:nvPr/>
        </p:nvPicPr>
        <p:blipFill>
          <a:blip r:embed="rId7">
            <a:alphaModFix/>
          </a:blip>
          <a:stretch>
            <a:fillRect/>
          </a:stretch>
        </p:blipFill>
        <p:spPr>
          <a:xfrm>
            <a:off x="4300813" y="3376550"/>
            <a:ext cx="3381375" cy="1485900"/>
          </a:xfrm>
          <a:prstGeom prst="rect">
            <a:avLst/>
          </a:prstGeom>
          <a:noFill/>
          <a:ln>
            <a:noFill/>
          </a:ln>
        </p:spPr>
      </p:pic>
      <p:pic>
        <p:nvPicPr>
          <p:cNvPr id="586" name="Google Shape;586;g814655df7f_5_29"/>
          <p:cNvPicPr preferRelativeResize="0"/>
          <p:nvPr/>
        </p:nvPicPr>
        <p:blipFill>
          <a:blip r:embed="rId8">
            <a:alphaModFix/>
          </a:blip>
          <a:stretch>
            <a:fillRect/>
          </a:stretch>
        </p:blipFill>
        <p:spPr>
          <a:xfrm>
            <a:off x="4300825" y="4923525"/>
            <a:ext cx="3381375" cy="1485900"/>
          </a:xfrm>
          <a:prstGeom prst="rect">
            <a:avLst/>
          </a:prstGeom>
          <a:noFill/>
          <a:ln>
            <a:noFill/>
          </a:ln>
        </p:spPr>
      </p:pic>
      <p:pic>
        <p:nvPicPr>
          <p:cNvPr id="587" name="Google Shape;587;g814655df7f_5_29"/>
          <p:cNvPicPr preferRelativeResize="0"/>
          <p:nvPr/>
        </p:nvPicPr>
        <p:blipFill>
          <a:blip r:embed="rId9">
            <a:alphaModFix/>
          </a:blip>
          <a:stretch>
            <a:fillRect/>
          </a:stretch>
        </p:blipFill>
        <p:spPr>
          <a:xfrm>
            <a:off x="7808888" y="282600"/>
            <a:ext cx="3314700" cy="1485900"/>
          </a:xfrm>
          <a:prstGeom prst="rect">
            <a:avLst/>
          </a:prstGeom>
          <a:noFill/>
          <a:ln>
            <a:noFill/>
          </a:ln>
        </p:spPr>
      </p:pic>
      <p:pic>
        <p:nvPicPr>
          <p:cNvPr id="588" name="Google Shape;588;g814655df7f_5_29"/>
          <p:cNvPicPr preferRelativeResize="0"/>
          <p:nvPr/>
        </p:nvPicPr>
        <p:blipFill>
          <a:blip r:embed="rId10">
            <a:alphaModFix/>
          </a:blip>
          <a:stretch>
            <a:fillRect/>
          </a:stretch>
        </p:blipFill>
        <p:spPr>
          <a:xfrm>
            <a:off x="7808888" y="1895825"/>
            <a:ext cx="3314700" cy="1485900"/>
          </a:xfrm>
          <a:prstGeom prst="rect">
            <a:avLst/>
          </a:prstGeom>
          <a:noFill/>
          <a:ln>
            <a:noFill/>
          </a:ln>
        </p:spPr>
      </p:pic>
      <p:pic>
        <p:nvPicPr>
          <p:cNvPr id="589" name="Google Shape;589;g814655df7f_5_29"/>
          <p:cNvPicPr preferRelativeResize="0"/>
          <p:nvPr/>
        </p:nvPicPr>
        <p:blipFill>
          <a:blip r:embed="rId11">
            <a:alphaModFix/>
          </a:blip>
          <a:stretch>
            <a:fillRect/>
          </a:stretch>
        </p:blipFill>
        <p:spPr>
          <a:xfrm>
            <a:off x="7808900" y="3376550"/>
            <a:ext cx="3314700" cy="1485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93" name="Shape 593"/>
        <p:cNvGrpSpPr/>
        <p:nvPr/>
      </p:nvGrpSpPr>
      <p:grpSpPr>
        <a:xfrm>
          <a:off x="0" y="0"/>
          <a:ext cx="0" cy="0"/>
          <a:chOff x="0" y="0"/>
          <a:chExt cx="0" cy="0"/>
        </a:xfrm>
      </p:grpSpPr>
      <p:sp>
        <p:nvSpPr>
          <p:cNvPr id="594" name="Google Shape;594;g712925d74f_0_3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95" name="Google Shape;595;g712925d74f_0_33"/>
          <p:cNvSpPr txBox="1"/>
          <p:nvPr>
            <p:ph type="title"/>
          </p:nvPr>
        </p:nvSpPr>
        <p:spPr>
          <a:xfrm>
            <a:off x="878911" y="643468"/>
            <a:ext cx="3177900" cy="16743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000"/>
              <a:buFont typeface="Arial"/>
              <a:buNone/>
            </a:pPr>
            <a:r>
              <a:rPr lang="en-US"/>
              <a:t>Feature Importance</a:t>
            </a:r>
            <a:endParaRPr sz="4000">
              <a:latin typeface="Arial"/>
              <a:ea typeface="Arial"/>
              <a:cs typeface="Arial"/>
              <a:sym typeface="Arial"/>
            </a:endParaRPr>
          </a:p>
        </p:txBody>
      </p:sp>
      <p:cxnSp>
        <p:nvCxnSpPr>
          <p:cNvPr id="596" name="Google Shape;596;g712925d74f_0_33"/>
          <p:cNvCxnSpPr/>
          <p:nvPr/>
        </p:nvCxnSpPr>
        <p:spPr>
          <a:xfrm>
            <a:off x="962164" y="2478513"/>
            <a:ext cx="2926200" cy="0"/>
          </a:xfrm>
          <a:prstGeom prst="straightConnector1">
            <a:avLst/>
          </a:prstGeom>
          <a:noFill/>
          <a:ln cap="flat" cmpd="sng" w="12700">
            <a:solidFill>
              <a:srgbClr val="3F3F3F"/>
            </a:solidFill>
            <a:prstDash val="solid"/>
            <a:round/>
            <a:headEnd len="sm" w="sm" type="none"/>
            <a:tailEnd len="sm" w="sm" type="none"/>
          </a:ln>
        </p:spPr>
      </p:cxnSp>
      <p:sp>
        <p:nvSpPr>
          <p:cNvPr id="597" name="Google Shape;597;g712925d74f_0_33"/>
          <p:cNvSpPr txBox="1"/>
          <p:nvPr>
            <p:ph idx="1" type="body"/>
          </p:nvPr>
        </p:nvSpPr>
        <p:spPr>
          <a:xfrm>
            <a:off x="858064" y="2639380"/>
            <a:ext cx="3204900" cy="3229800"/>
          </a:xfrm>
          <a:prstGeom prst="rect">
            <a:avLst/>
          </a:prstGeom>
          <a:noFill/>
          <a:ln>
            <a:noFill/>
          </a:ln>
        </p:spPr>
        <p:txBody>
          <a:bodyPr anchorCtr="0" anchor="t" bIns="45700" lIns="0" spcFirstLastPara="1" rIns="0" wrap="square" tIns="45700">
            <a:noAutofit/>
          </a:bodyPr>
          <a:lstStyle/>
          <a:p>
            <a:pPr indent="-114300" lvl="0" marL="91440" rtl="0" algn="l">
              <a:lnSpc>
                <a:spcPct val="120000"/>
              </a:lnSpc>
              <a:spcBef>
                <a:spcPts val="0"/>
              </a:spcBef>
              <a:spcAft>
                <a:spcPts val="0"/>
              </a:spcAft>
              <a:buSzPts val="1800"/>
              <a:buChar char=" "/>
            </a:pPr>
            <a:r>
              <a:rPr lang="en-US"/>
              <a:t>Most important features</a:t>
            </a:r>
            <a:endParaRPr/>
          </a:p>
          <a:p>
            <a:pPr indent="-182880" lvl="1" marL="384048" rtl="0" algn="l">
              <a:lnSpc>
                <a:spcPct val="100000"/>
              </a:lnSpc>
              <a:spcBef>
                <a:spcPts val="400"/>
              </a:spcBef>
              <a:spcAft>
                <a:spcPts val="0"/>
              </a:spcAft>
              <a:buClr>
                <a:srgbClr val="3F3F3F"/>
              </a:buClr>
              <a:buSzPts val="1600"/>
              <a:buChar char="◦"/>
            </a:pPr>
            <a:r>
              <a:rPr lang="en-US"/>
              <a:t>Description length</a:t>
            </a:r>
            <a:endParaRPr/>
          </a:p>
          <a:p>
            <a:pPr indent="-182880" lvl="1" marL="384048" rtl="0" algn="l">
              <a:lnSpc>
                <a:spcPct val="100000"/>
              </a:lnSpc>
              <a:spcBef>
                <a:spcPts val="600"/>
              </a:spcBef>
              <a:spcAft>
                <a:spcPts val="0"/>
              </a:spcAft>
              <a:buClr>
                <a:srgbClr val="3F3F3F"/>
              </a:buClr>
              <a:buSzPts val="1600"/>
              <a:buChar char="◦"/>
            </a:pPr>
            <a:r>
              <a:rPr lang="en-US"/>
              <a:t>Number of tags</a:t>
            </a:r>
            <a:endParaRPr/>
          </a:p>
          <a:p>
            <a:pPr indent="-182880" lvl="1" marL="384048" rtl="0" algn="l">
              <a:lnSpc>
                <a:spcPct val="100000"/>
              </a:lnSpc>
              <a:spcBef>
                <a:spcPts val="600"/>
              </a:spcBef>
              <a:spcAft>
                <a:spcPts val="0"/>
              </a:spcAft>
              <a:buClr>
                <a:srgbClr val="3F3F3F"/>
              </a:buClr>
              <a:buSzPts val="1600"/>
              <a:buChar char="◦"/>
            </a:pPr>
            <a:r>
              <a:rPr lang="en-US"/>
              <a:t>Title length</a:t>
            </a:r>
            <a:endParaRPr/>
          </a:p>
          <a:p>
            <a:pPr indent="-182880" lvl="1" marL="384048" rtl="0" algn="l">
              <a:lnSpc>
                <a:spcPct val="100000"/>
              </a:lnSpc>
              <a:spcBef>
                <a:spcPts val="600"/>
              </a:spcBef>
              <a:spcAft>
                <a:spcPts val="0"/>
              </a:spcAft>
              <a:buClr>
                <a:srgbClr val="3F3F3F"/>
              </a:buClr>
              <a:buSzPts val="1600"/>
              <a:buChar char="◦"/>
            </a:pPr>
            <a:r>
              <a:rPr lang="en-US"/>
              <a:t>Publish hour</a:t>
            </a:r>
            <a:endParaRPr/>
          </a:p>
          <a:p>
            <a:pPr indent="-195580" lvl="1" marL="384048" rtl="0" algn="l">
              <a:lnSpc>
                <a:spcPct val="100000"/>
              </a:lnSpc>
              <a:spcBef>
                <a:spcPts val="600"/>
              </a:spcBef>
              <a:spcAft>
                <a:spcPts val="0"/>
              </a:spcAft>
              <a:buSzPts val="1800"/>
              <a:buChar char="◦"/>
            </a:pPr>
            <a:r>
              <a:rPr lang="en-US"/>
              <a:t>Music</a:t>
            </a:r>
            <a:endParaRPr/>
          </a:p>
          <a:p>
            <a:pPr indent="0" lvl="0" marL="91440" rtl="0" algn="l">
              <a:lnSpc>
                <a:spcPct val="120000"/>
              </a:lnSpc>
              <a:spcBef>
                <a:spcPts val="1400"/>
              </a:spcBef>
              <a:spcAft>
                <a:spcPts val="0"/>
              </a:spcAft>
              <a:buSzPts val="1800"/>
              <a:buNone/>
            </a:pPr>
            <a:r>
              <a:t/>
            </a:r>
            <a:endParaRPr/>
          </a:p>
        </p:txBody>
      </p:sp>
      <p:pic>
        <p:nvPicPr>
          <p:cNvPr id="598" name="Google Shape;598;g712925d74f_0_33"/>
          <p:cNvPicPr preferRelativeResize="0"/>
          <p:nvPr/>
        </p:nvPicPr>
        <p:blipFill rotWithShape="1">
          <a:blip r:embed="rId3">
            <a:alphaModFix/>
          </a:blip>
          <a:srcRect b="0" l="0" r="0" t="0"/>
          <a:stretch/>
        </p:blipFill>
        <p:spPr>
          <a:xfrm>
            <a:off x="3888375" y="1044314"/>
            <a:ext cx="4819525" cy="4747213"/>
          </a:xfrm>
          <a:prstGeom prst="rect">
            <a:avLst/>
          </a:prstGeom>
          <a:noFill/>
          <a:ln>
            <a:noFill/>
          </a:ln>
        </p:spPr>
      </p:pic>
      <p:sp>
        <p:nvSpPr>
          <p:cNvPr id="599" name="Google Shape;599;g712925d74f_0_33"/>
          <p:cNvSpPr/>
          <p:nvPr/>
        </p:nvSpPr>
        <p:spPr>
          <a:xfrm>
            <a:off x="0" y="6400800"/>
            <a:ext cx="121920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0" name="Google Shape;600;g712925d74f_0_33"/>
          <p:cNvPicPr preferRelativeResize="0"/>
          <p:nvPr/>
        </p:nvPicPr>
        <p:blipFill>
          <a:blip r:embed="rId4">
            <a:alphaModFix/>
          </a:blip>
          <a:stretch>
            <a:fillRect/>
          </a:stretch>
        </p:blipFill>
        <p:spPr>
          <a:xfrm>
            <a:off x="10996650" y="5614200"/>
            <a:ext cx="945625" cy="945625"/>
          </a:xfrm>
          <a:prstGeom prst="rect">
            <a:avLst/>
          </a:prstGeom>
          <a:noFill/>
          <a:ln>
            <a:noFill/>
          </a:ln>
        </p:spPr>
      </p:pic>
      <p:pic>
        <p:nvPicPr>
          <p:cNvPr id="601" name="Google Shape;601;g712925d74f_0_33"/>
          <p:cNvPicPr preferRelativeResize="0"/>
          <p:nvPr/>
        </p:nvPicPr>
        <p:blipFill>
          <a:blip r:embed="rId5">
            <a:alphaModFix/>
          </a:blip>
          <a:stretch>
            <a:fillRect/>
          </a:stretch>
        </p:blipFill>
        <p:spPr>
          <a:xfrm>
            <a:off x="10779750" y="0"/>
            <a:ext cx="1162525" cy="4705400"/>
          </a:xfrm>
          <a:prstGeom prst="rect">
            <a:avLst/>
          </a:prstGeom>
          <a:noFill/>
          <a:ln>
            <a:noFill/>
          </a:ln>
        </p:spPr>
      </p:pic>
      <p:pic>
        <p:nvPicPr>
          <p:cNvPr id="602" name="Google Shape;602;g712925d74f_0_33"/>
          <p:cNvPicPr preferRelativeResize="0"/>
          <p:nvPr/>
        </p:nvPicPr>
        <p:blipFill>
          <a:blip r:embed="rId6">
            <a:alphaModFix/>
          </a:blip>
          <a:stretch>
            <a:fillRect/>
          </a:stretch>
        </p:blipFill>
        <p:spPr>
          <a:xfrm>
            <a:off x="9285000" y="0"/>
            <a:ext cx="1287497" cy="64007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g712925d74f_0_87"/>
          <p:cNvSpPr txBox="1"/>
          <p:nvPr>
            <p:ph type="title"/>
          </p:nvPr>
        </p:nvSpPr>
        <p:spPr>
          <a:xfrm>
            <a:off x="1097280" y="-94397"/>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000"/>
              <a:buFont typeface="Arial"/>
              <a:buNone/>
            </a:pPr>
            <a:r>
              <a:rPr lang="en-US"/>
              <a:t>Unstructured Data Modeling</a:t>
            </a:r>
            <a:endParaRPr/>
          </a:p>
        </p:txBody>
      </p:sp>
      <p:sp>
        <p:nvSpPr>
          <p:cNvPr id="608" name="Google Shape;608;g712925d74f_0_87"/>
          <p:cNvSpPr txBox="1"/>
          <p:nvPr/>
        </p:nvSpPr>
        <p:spPr>
          <a:xfrm>
            <a:off x="1097275" y="1567300"/>
            <a:ext cx="4130700" cy="11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Tfidf Vectorizer</a:t>
            </a:r>
            <a:endParaRPr b="1" sz="1800"/>
          </a:p>
          <a:p>
            <a:pPr indent="0" lvl="0" marL="0" rtl="0" algn="l">
              <a:spcBef>
                <a:spcPts val="0"/>
              </a:spcBef>
              <a:spcAft>
                <a:spcPts val="0"/>
              </a:spcAft>
              <a:buNone/>
            </a:pPr>
            <a:r>
              <a:rPr lang="en-US"/>
              <a:t>Dimension: 46,433</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TruncatedSVD</a:t>
            </a:r>
            <a:endParaRPr/>
          </a:p>
          <a:p>
            <a:pPr indent="0" lvl="0" marL="0" rtl="0" algn="l">
              <a:spcBef>
                <a:spcPts val="0"/>
              </a:spcBef>
              <a:spcAft>
                <a:spcPts val="0"/>
              </a:spcAft>
              <a:buNone/>
            </a:pPr>
            <a:r>
              <a:rPr lang="en-US"/>
              <a:t>Dimension: 4,000 (85% Explained Variance)</a:t>
            </a:r>
            <a:endParaRPr/>
          </a:p>
        </p:txBody>
      </p:sp>
      <p:pic>
        <p:nvPicPr>
          <p:cNvPr id="609" name="Google Shape;609;g712925d74f_0_87"/>
          <p:cNvPicPr preferRelativeResize="0"/>
          <p:nvPr/>
        </p:nvPicPr>
        <p:blipFill>
          <a:blip r:embed="rId3">
            <a:alphaModFix/>
          </a:blip>
          <a:stretch>
            <a:fillRect/>
          </a:stretch>
        </p:blipFill>
        <p:spPr>
          <a:xfrm>
            <a:off x="1021075" y="2893000"/>
            <a:ext cx="4392314" cy="3112575"/>
          </a:xfrm>
          <a:prstGeom prst="rect">
            <a:avLst/>
          </a:prstGeom>
          <a:noFill/>
          <a:ln>
            <a:noFill/>
          </a:ln>
        </p:spPr>
      </p:pic>
      <p:sp>
        <p:nvSpPr>
          <p:cNvPr id="610" name="Google Shape;610;g712925d74f_0_87"/>
          <p:cNvSpPr/>
          <p:nvPr/>
        </p:nvSpPr>
        <p:spPr>
          <a:xfrm>
            <a:off x="5530800" y="3236225"/>
            <a:ext cx="973800" cy="755400"/>
          </a:xfrm>
          <a:prstGeom prst="rightArrow">
            <a:avLst>
              <a:gd fmla="val 50000" name="adj1"/>
              <a:gd fmla="val 50000" name="adj2"/>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g712925d74f_0_87"/>
          <p:cNvSpPr txBox="1"/>
          <p:nvPr/>
        </p:nvSpPr>
        <p:spPr>
          <a:xfrm>
            <a:off x="6687250" y="1702000"/>
            <a:ext cx="4130700" cy="11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Word Embedding</a:t>
            </a:r>
            <a:endParaRPr/>
          </a:p>
        </p:txBody>
      </p:sp>
      <p:pic>
        <p:nvPicPr>
          <p:cNvPr id="612" name="Google Shape;612;g712925d74f_0_87"/>
          <p:cNvPicPr preferRelativeResize="0"/>
          <p:nvPr/>
        </p:nvPicPr>
        <p:blipFill>
          <a:blip r:embed="rId4">
            <a:alphaModFix/>
          </a:blip>
          <a:stretch>
            <a:fillRect/>
          </a:stretch>
        </p:blipFill>
        <p:spPr>
          <a:xfrm>
            <a:off x="6792978" y="3969175"/>
            <a:ext cx="4130700" cy="1815181"/>
          </a:xfrm>
          <a:prstGeom prst="rect">
            <a:avLst/>
          </a:prstGeom>
          <a:noFill/>
          <a:ln>
            <a:noFill/>
          </a:ln>
        </p:spPr>
      </p:pic>
      <p:pic>
        <p:nvPicPr>
          <p:cNvPr id="613" name="Google Shape;613;g712925d74f_0_87"/>
          <p:cNvPicPr preferRelativeResize="0"/>
          <p:nvPr/>
        </p:nvPicPr>
        <p:blipFill>
          <a:blip r:embed="rId5">
            <a:alphaModFix/>
          </a:blip>
          <a:stretch>
            <a:fillRect/>
          </a:stretch>
        </p:blipFill>
        <p:spPr>
          <a:xfrm>
            <a:off x="6792975" y="2160100"/>
            <a:ext cx="4186375" cy="18090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g712925d74f_4_13"/>
          <p:cNvSpPr txBox="1"/>
          <p:nvPr>
            <p:ph type="title"/>
          </p:nvPr>
        </p:nvSpPr>
        <p:spPr>
          <a:xfrm>
            <a:off x="1097275" y="286601"/>
            <a:ext cx="10058400" cy="998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Word Vector Space</a:t>
            </a:r>
            <a:endParaRPr/>
          </a:p>
        </p:txBody>
      </p:sp>
      <p:pic>
        <p:nvPicPr>
          <p:cNvPr id="620" name="Google Shape;620;g712925d74f_4_13"/>
          <p:cNvPicPr preferRelativeResize="0"/>
          <p:nvPr/>
        </p:nvPicPr>
        <p:blipFill rotWithShape="1">
          <a:blip r:embed="rId3">
            <a:alphaModFix/>
          </a:blip>
          <a:srcRect b="2655" l="1696" r="4079" t="11699"/>
          <a:stretch/>
        </p:blipFill>
        <p:spPr>
          <a:xfrm>
            <a:off x="1097275" y="1437400"/>
            <a:ext cx="4856702" cy="2759040"/>
          </a:xfrm>
          <a:prstGeom prst="rect">
            <a:avLst/>
          </a:prstGeom>
          <a:noFill/>
          <a:ln>
            <a:noFill/>
          </a:ln>
        </p:spPr>
      </p:pic>
      <p:pic>
        <p:nvPicPr>
          <p:cNvPr id="621" name="Google Shape;621;g712925d74f_4_13"/>
          <p:cNvPicPr preferRelativeResize="0"/>
          <p:nvPr/>
        </p:nvPicPr>
        <p:blipFill rotWithShape="1">
          <a:blip r:embed="rId4">
            <a:alphaModFix/>
          </a:blip>
          <a:srcRect b="0" l="0" r="0" t="11512"/>
          <a:stretch/>
        </p:blipFill>
        <p:spPr>
          <a:xfrm>
            <a:off x="5953975" y="3238925"/>
            <a:ext cx="5343725" cy="2955375"/>
          </a:xfrm>
          <a:prstGeom prst="rect">
            <a:avLst/>
          </a:prstGeom>
          <a:noFill/>
          <a:ln>
            <a:noFill/>
          </a:ln>
        </p:spPr>
      </p:pic>
      <p:sp>
        <p:nvSpPr>
          <p:cNvPr id="622" name="Google Shape;622;g712925d74f_4_13"/>
          <p:cNvSpPr txBox="1"/>
          <p:nvPr/>
        </p:nvSpPr>
        <p:spPr>
          <a:xfrm>
            <a:off x="2698400" y="4260650"/>
            <a:ext cx="13764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Commercial</a:t>
            </a:r>
            <a:endParaRPr b="1"/>
          </a:p>
        </p:txBody>
      </p:sp>
      <p:sp>
        <p:nvSpPr>
          <p:cNvPr id="623" name="Google Shape;623;g712925d74f_4_13"/>
          <p:cNvSpPr txBox="1"/>
          <p:nvPr/>
        </p:nvSpPr>
        <p:spPr>
          <a:xfrm>
            <a:off x="8345950" y="2911325"/>
            <a:ext cx="13764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Shop</a:t>
            </a:r>
            <a:endParaRPr b="1"/>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27" name="Shape 627"/>
        <p:cNvGrpSpPr/>
        <p:nvPr/>
      </p:nvGrpSpPr>
      <p:grpSpPr>
        <a:xfrm>
          <a:off x="0" y="0"/>
          <a:ext cx="0" cy="0"/>
          <a:chOff x="0" y="0"/>
          <a:chExt cx="0" cy="0"/>
        </a:xfrm>
      </p:grpSpPr>
      <p:sp>
        <p:nvSpPr>
          <p:cNvPr id="628" name="Google Shape;628;p28"/>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9" name="Google Shape;629;p28"/>
          <p:cNvCxnSpPr/>
          <p:nvPr/>
        </p:nvCxnSpPr>
        <p:spPr>
          <a:xfrm>
            <a:off x="1207658" y="4474741"/>
            <a:ext cx="9875520" cy="0"/>
          </a:xfrm>
          <a:prstGeom prst="straightConnector1">
            <a:avLst/>
          </a:prstGeom>
          <a:noFill/>
          <a:ln cap="flat" cmpd="sng" w="12700">
            <a:solidFill>
              <a:srgbClr val="3F3F3F"/>
            </a:solidFill>
            <a:prstDash val="solid"/>
            <a:round/>
            <a:headEnd len="sm" w="sm" type="none"/>
            <a:tailEnd len="sm" w="sm" type="none"/>
          </a:ln>
        </p:spPr>
      </p:cxnSp>
      <p:sp>
        <p:nvSpPr>
          <p:cNvPr id="630" name="Google Shape;630;p2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1" name="Google Shape;631;p28"/>
          <p:cNvSpPr txBox="1"/>
          <p:nvPr>
            <p:ph type="title"/>
          </p:nvPr>
        </p:nvSpPr>
        <p:spPr>
          <a:xfrm>
            <a:off x="8141110" y="639098"/>
            <a:ext cx="3402000" cy="3494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262626"/>
              </a:buClr>
              <a:buSzPts val="4400"/>
              <a:buFont typeface="Arial Narrow"/>
              <a:buNone/>
            </a:pPr>
            <a:r>
              <a:rPr b="1" i="1" lang="en-US" sz="4400">
                <a:solidFill>
                  <a:srgbClr val="262626"/>
                </a:solidFill>
                <a:latin typeface="Arial Narrow"/>
                <a:ea typeface="Arial Narrow"/>
                <a:cs typeface="Arial Narrow"/>
                <a:sym typeface="Arial Narrow"/>
              </a:rPr>
              <a:t>Future Work and Deployment</a:t>
            </a:r>
            <a:endParaRPr b="1" i="1" sz="4400">
              <a:solidFill>
                <a:srgbClr val="262626"/>
              </a:solidFill>
              <a:latin typeface="Arial Narrow"/>
              <a:ea typeface="Arial Narrow"/>
              <a:cs typeface="Arial Narrow"/>
              <a:sym typeface="Arial Narrow"/>
            </a:endParaRPr>
          </a:p>
        </p:txBody>
      </p:sp>
      <p:pic>
        <p:nvPicPr>
          <p:cNvPr descr="A close up of a sign&#10;&#10;Description automatically generated" id="632" name="Google Shape;632;p28"/>
          <p:cNvPicPr preferRelativeResize="0"/>
          <p:nvPr>
            <p:ph idx="1" type="body"/>
          </p:nvPr>
        </p:nvPicPr>
        <p:blipFill rotWithShape="1">
          <a:blip r:embed="rId3">
            <a:alphaModFix/>
          </a:blip>
          <a:srcRect b="0" l="0" r="0" t="0"/>
          <a:stretch/>
        </p:blipFill>
        <p:spPr>
          <a:xfrm>
            <a:off x="633999" y="1439105"/>
            <a:ext cx="6912300" cy="3456000"/>
          </a:xfrm>
          <a:prstGeom prst="rect">
            <a:avLst/>
          </a:prstGeom>
          <a:noFill/>
          <a:ln>
            <a:noFill/>
          </a:ln>
        </p:spPr>
      </p:pic>
      <p:cxnSp>
        <p:nvCxnSpPr>
          <p:cNvPr id="633" name="Google Shape;633;p28"/>
          <p:cNvCxnSpPr/>
          <p:nvPr/>
        </p:nvCxnSpPr>
        <p:spPr>
          <a:xfrm>
            <a:off x="8209305" y="4294754"/>
            <a:ext cx="3200400" cy="0"/>
          </a:xfrm>
          <a:prstGeom prst="straightConnector1">
            <a:avLst/>
          </a:prstGeom>
          <a:noFill/>
          <a:ln cap="flat" cmpd="sng" w="12700">
            <a:solidFill>
              <a:srgbClr val="3F3F3F"/>
            </a:solidFill>
            <a:prstDash val="solid"/>
            <a:round/>
            <a:headEnd len="sm" w="sm" type="none"/>
            <a:tailEnd len="sm" w="sm" type="none"/>
          </a:ln>
        </p:spPr>
      </p:cxnSp>
      <p:sp>
        <p:nvSpPr>
          <p:cNvPr id="634" name="Google Shape;634;p28"/>
          <p:cNvSpPr/>
          <p:nvPr/>
        </p:nvSpPr>
        <p:spPr>
          <a:xfrm>
            <a:off x="0" y="6400800"/>
            <a:ext cx="121920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29"/>
          <p:cNvSpPr txBox="1"/>
          <p:nvPr>
            <p:ph type="title"/>
          </p:nvPr>
        </p:nvSpPr>
        <p:spPr>
          <a:xfrm>
            <a:off x="1097280" y="-94397"/>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5500"/>
              <a:buFont typeface="Arial"/>
              <a:buNone/>
            </a:pPr>
            <a:r>
              <a:rPr lang="en-US"/>
              <a:t>Project Potential   </a:t>
            </a:r>
            <a:endParaRPr/>
          </a:p>
        </p:txBody>
      </p:sp>
      <p:sp>
        <p:nvSpPr>
          <p:cNvPr id="640" name="Google Shape;640;p29"/>
          <p:cNvSpPr txBox="1"/>
          <p:nvPr>
            <p:ph idx="1" type="body"/>
          </p:nvPr>
        </p:nvSpPr>
        <p:spPr>
          <a:xfrm>
            <a:off x="1066800" y="2028200"/>
            <a:ext cx="6659400" cy="3760800"/>
          </a:xfrm>
          <a:prstGeom prst="rect">
            <a:avLst/>
          </a:prstGeom>
          <a:noFill/>
          <a:ln>
            <a:noFill/>
          </a:ln>
        </p:spPr>
        <p:txBody>
          <a:bodyPr anchorCtr="0" anchor="t" bIns="45700" lIns="0" spcFirstLastPara="1" rIns="0" wrap="square" tIns="45700">
            <a:normAutofit/>
          </a:bodyPr>
          <a:lstStyle/>
          <a:p>
            <a:pPr indent="-342900" lvl="0" marL="457200" rtl="0" algn="l">
              <a:lnSpc>
                <a:spcPct val="120000"/>
              </a:lnSpc>
              <a:spcBef>
                <a:spcPts val="0"/>
              </a:spcBef>
              <a:spcAft>
                <a:spcPts val="0"/>
              </a:spcAft>
              <a:buSzPts val="1800"/>
              <a:buChar char="❏"/>
            </a:pPr>
            <a:r>
              <a:rPr lang="en-US"/>
              <a:t>Current Project</a:t>
            </a:r>
            <a:endParaRPr/>
          </a:p>
          <a:p>
            <a:pPr indent="0" lvl="0" marL="91440" rtl="0" algn="l">
              <a:lnSpc>
                <a:spcPct val="120000"/>
              </a:lnSpc>
              <a:spcBef>
                <a:spcPts val="0"/>
              </a:spcBef>
              <a:spcAft>
                <a:spcPts val="0"/>
              </a:spcAft>
              <a:buSzPts val="1800"/>
              <a:buNone/>
            </a:pPr>
            <a:r>
              <a:rPr lang="en-US"/>
              <a:t>Classification model for marketing companies to spot videos most likely to go viral  </a:t>
            </a:r>
            <a:endParaRPr/>
          </a:p>
          <a:p>
            <a:pPr indent="365760" lvl="0" marL="91440" rtl="0" algn="l">
              <a:lnSpc>
                <a:spcPct val="120000"/>
              </a:lnSpc>
              <a:spcBef>
                <a:spcPts val="0"/>
              </a:spcBef>
              <a:spcAft>
                <a:spcPts val="0"/>
              </a:spcAft>
              <a:buSzPts val="1800"/>
              <a:buNone/>
            </a:pPr>
            <a:r>
              <a:t/>
            </a:r>
            <a:endParaRPr/>
          </a:p>
          <a:p>
            <a:pPr indent="-342900" lvl="0" marL="457200" rtl="0" algn="l">
              <a:lnSpc>
                <a:spcPct val="120000"/>
              </a:lnSpc>
              <a:spcBef>
                <a:spcPts val="0"/>
              </a:spcBef>
              <a:spcAft>
                <a:spcPts val="0"/>
              </a:spcAft>
              <a:buSzPts val="1800"/>
              <a:buChar char="❏"/>
            </a:pPr>
            <a:r>
              <a:rPr lang="en-US"/>
              <a:t>Potential Improvement</a:t>
            </a:r>
            <a:endParaRPr/>
          </a:p>
          <a:p>
            <a:pPr indent="0" lvl="0" marL="91440" rtl="0" algn="l">
              <a:lnSpc>
                <a:spcPct val="120000"/>
              </a:lnSpc>
              <a:spcBef>
                <a:spcPts val="0"/>
              </a:spcBef>
              <a:spcAft>
                <a:spcPts val="0"/>
              </a:spcAft>
              <a:buSzPts val="1800"/>
              <a:buNone/>
            </a:pPr>
            <a:r>
              <a:rPr lang="en-US"/>
              <a:t>A recommendation system that matches video suggestion with company’s brand personality</a:t>
            </a:r>
            <a:endParaRPr/>
          </a:p>
          <a:p>
            <a:pPr indent="0" lvl="0" marL="91440" rtl="0" algn="l">
              <a:lnSpc>
                <a:spcPct val="120000"/>
              </a:lnSpc>
              <a:spcBef>
                <a:spcPts val="0"/>
              </a:spcBef>
              <a:spcAft>
                <a:spcPts val="0"/>
              </a:spcAft>
              <a:buSzPts val="1800"/>
              <a:buNone/>
            </a:pPr>
            <a:r>
              <a:t/>
            </a:r>
            <a:endParaRPr/>
          </a:p>
          <a:p>
            <a:pPr indent="-342900" lvl="0" marL="457200" rtl="0" algn="l">
              <a:lnSpc>
                <a:spcPct val="120000"/>
              </a:lnSpc>
              <a:spcBef>
                <a:spcPts val="0"/>
              </a:spcBef>
              <a:spcAft>
                <a:spcPts val="0"/>
              </a:spcAft>
              <a:buSzPts val="1800"/>
              <a:buChar char="❏"/>
            </a:pPr>
            <a:r>
              <a:rPr lang="en-US"/>
              <a:t>Future Development</a:t>
            </a:r>
            <a:endParaRPr/>
          </a:p>
          <a:p>
            <a:pPr indent="0" lvl="0" marL="91440" rtl="0" algn="l">
              <a:lnSpc>
                <a:spcPct val="120000"/>
              </a:lnSpc>
              <a:spcBef>
                <a:spcPts val="0"/>
              </a:spcBef>
              <a:spcAft>
                <a:spcPts val="0"/>
              </a:spcAft>
              <a:buSzPts val="1800"/>
              <a:buNone/>
            </a:pPr>
            <a:r>
              <a:rPr lang="en-US"/>
              <a:t>Analyze company’s target clientele and recommend videos with matching target audience </a:t>
            </a:r>
            <a:endParaRPr/>
          </a:p>
          <a:p>
            <a:pPr indent="0" lvl="0" marL="91440" rtl="0" algn="l">
              <a:lnSpc>
                <a:spcPct val="120000"/>
              </a:lnSpc>
              <a:spcBef>
                <a:spcPts val="0"/>
              </a:spcBef>
              <a:spcAft>
                <a:spcPts val="0"/>
              </a:spcAft>
              <a:buSzPts val="1800"/>
              <a:buNone/>
            </a:pPr>
            <a:r>
              <a:rPr lang="en-US"/>
              <a:t>	</a:t>
            </a:r>
            <a:endParaRPr/>
          </a:p>
          <a:p>
            <a:pPr indent="0" lvl="0" marL="91440" rtl="0" algn="l">
              <a:lnSpc>
                <a:spcPct val="120000"/>
              </a:lnSpc>
              <a:spcBef>
                <a:spcPts val="0"/>
              </a:spcBef>
              <a:spcAft>
                <a:spcPts val="0"/>
              </a:spcAft>
              <a:buSzPts val="1800"/>
              <a:buNone/>
            </a:pPr>
            <a:r>
              <a:rPr lang="en-US"/>
              <a:t> </a:t>
            </a:r>
            <a:endParaRPr/>
          </a:p>
        </p:txBody>
      </p:sp>
      <p:pic>
        <p:nvPicPr>
          <p:cNvPr id="641" name="Google Shape;641;p29"/>
          <p:cNvPicPr preferRelativeResize="0"/>
          <p:nvPr/>
        </p:nvPicPr>
        <p:blipFill>
          <a:blip r:embed="rId3">
            <a:alphaModFix/>
          </a:blip>
          <a:stretch>
            <a:fillRect/>
          </a:stretch>
        </p:blipFill>
        <p:spPr>
          <a:xfrm>
            <a:off x="8133900" y="3147550"/>
            <a:ext cx="2945575" cy="19671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45" name="Shape 645"/>
        <p:cNvGrpSpPr/>
        <p:nvPr/>
      </p:nvGrpSpPr>
      <p:grpSpPr>
        <a:xfrm>
          <a:off x="0" y="0"/>
          <a:ext cx="0" cy="0"/>
          <a:chOff x="0" y="0"/>
          <a:chExt cx="0" cy="0"/>
        </a:xfrm>
      </p:grpSpPr>
      <p:sp>
        <p:nvSpPr>
          <p:cNvPr id="646" name="Google Shape;646;p30"/>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7" name="Google Shape;647;p30"/>
          <p:cNvCxnSpPr/>
          <p:nvPr/>
        </p:nvCxnSpPr>
        <p:spPr>
          <a:xfrm>
            <a:off x="1207658" y="4474741"/>
            <a:ext cx="9875520" cy="0"/>
          </a:xfrm>
          <a:prstGeom prst="straightConnector1">
            <a:avLst/>
          </a:prstGeom>
          <a:noFill/>
          <a:ln cap="flat" cmpd="sng" w="12700">
            <a:solidFill>
              <a:srgbClr val="3F3F3F"/>
            </a:solidFill>
            <a:prstDash val="solid"/>
            <a:round/>
            <a:headEnd len="sm" w="sm" type="none"/>
            <a:tailEnd len="sm" w="sm" type="none"/>
          </a:ln>
        </p:spPr>
      </p:cxnSp>
      <p:pic>
        <p:nvPicPr>
          <p:cNvPr id="648" name="Google Shape;648;p30"/>
          <p:cNvPicPr preferRelativeResize="0"/>
          <p:nvPr/>
        </p:nvPicPr>
        <p:blipFill rotWithShape="1">
          <a:blip r:embed="rId3">
            <a:alphaModFix/>
          </a:blip>
          <a:srcRect b="15015" l="0" r="0" t="9985"/>
          <a:stretch/>
        </p:blipFill>
        <p:spPr>
          <a:xfrm>
            <a:off x="-32" y="10"/>
            <a:ext cx="12192031" cy="6857990"/>
          </a:xfrm>
          <a:prstGeom prst="rect">
            <a:avLst/>
          </a:prstGeom>
          <a:noFill/>
          <a:ln>
            <a:noFill/>
          </a:ln>
        </p:spPr>
      </p:pic>
      <p:sp>
        <p:nvSpPr>
          <p:cNvPr id="649" name="Google Shape;649;p30"/>
          <p:cNvSpPr/>
          <p:nvPr/>
        </p:nvSpPr>
        <p:spPr>
          <a:xfrm>
            <a:off x="-2307" y="4915076"/>
            <a:ext cx="12188952" cy="1942924"/>
          </a:xfrm>
          <a:prstGeom prst="rect">
            <a:avLst/>
          </a:prstGeom>
          <a:gradFill>
            <a:gsLst>
              <a:gs pos="0">
                <a:srgbClr val="000000">
                  <a:alpha val="0"/>
                </a:srgbClr>
              </a:gs>
              <a:gs pos="43000">
                <a:srgbClr val="000000">
                  <a:alpha val="20000"/>
                </a:srgbClr>
              </a:gs>
              <a:gs pos="100000">
                <a:srgbClr val="000000">
                  <a:alpha val="29803"/>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0" name="Google Shape;650;p30"/>
          <p:cNvSpPr txBox="1"/>
          <p:nvPr>
            <p:ph type="title"/>
          </p:nvPr>
        </p:nvSpPr>
        <p:spPr>
          <a:xfrm>
            <a:off x="828675" y="5120639"/>
            <a:ext cx="7137300" cy="128010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FFFFFF"/>
              </a:buClr>
              <a:buSzPts val="4800"/>
              <a:buFont typeface="Arial"/>
              <a:buNone/>
            </a:pPr>
            <a:r>
              <a:rPr b="1" lang="en-US" sz="4800">
                <a:solidFill>
                  <a:srgbClr val="FFFFFF"/>
                </a:solidFill>
                <a:latin typeface="Arial"/>
                <a:ea typeface="Arial"/>
                <a:cs typeface="Arial"/>
                <a:sym typeface="Arial"/>
              </a:rPr>
              <a:t>Thank you!</a:t>
            </a:r>
            <a:endParaRPr b="1" sz="4800">
              <a:solidFill>
                <a:srgbClr val="FFFFFF"/>
              </a:solidFill>
              <a:latin typeface="Arial"/>
              <a:ea typeface="Arial"/>
              <a:cs typeface="Arial"/>
              <a:sym typeface="Arial"/>
            </a:endParaRPr>
          </a:p>
        </p:txBody>
      </p:sp>
      <p:cxnSp>
        <p:nvCxnSpPr>
          <p:cNvPr id="651" name="Google Shape;651;p30"/>
          <p:cNvCxnSpPr/>
          <p:nvPr/>
        </p:nvCxnSpPr>
        <p:spPr>
          <a:xfrm rot="-5400000">
            <a:off x="7532813" y="5760720"/>
            <a:ext cx="1188720" cy="0"/>
          </a:xfrm>
          <a:prstGeom prst="straightConnector1">
            <a:avLst/>
          </a:prstGeom>
          <a:noFill/>
          <a:ln cap="flat" cmpd="sng" w="19050">
            <a:solidFill>
              <a:schemeClr val="lt1"/>
            </a:solidFill>
            <a:prstDash val="solid"/>
            <a:round/>
            <a:headEnd len="sm" w="sm" type="none"/>
            <a:tailEnd len="sm" w="sm"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10"/>
          <p:cNvSpPr txBox="1"/>
          <p:nvPr>
            <p:ph type="title"/>
          </p:nvPr>
        </p:nvSpPr>
        <p:spPr>
          <a:xfrm>
            <a:off x="1097280" y="-94397"/>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5500"/>
              <a:buFont typeface="Arial"/>
              <a:buNone/>
            </a:pPr>
            <a:r>
              <a:rPr lang="en-US"/>
              <a:t>Appendix: </a:t>
            </a:r>
            <a:r>
              <a:rPr lang="en-US" sz="4000"/>
              <a:t>Three Boolean Features</a:t>
            </a:r>
            <a:endParaRPr sz="4000"/>
          </a:p>
        </p:txBody>
      </p:sp>
      <p:pic>
        <p:nvPicPr>
          <p:cNvPr id="658" name="Google Shape;658;p10"/>
          <p:cNvPicPr preferRelativeResize="0"/>
          <p:nvPr>
            <p:ph idx="1" type="body"/>
          </p:nvPr>
        </p:nvPicPr>
        <p:blipFill rotWithShape="1">
          <a:blip r:embed="rId3">
            <a:alphaModFix/>
          </a:blip>
          <a:srcRect b="0" l="0" r="0" t="0"/>
          <a:stretch/>
        </p:blipFill>
        <p:spPr>
          <a:xfrm>
            <a:off x="1334607" y="1932861"/>
            <a:ext cx="2932200" cy="2072700"/>
          </a:xfrm>
          <a:prstGeom prst="rect">
            <a:avLst/>
          </a:prstGeom>
          <a:noFill/>
          <a:ln>
            <a:noFill/>
          </a:ln>
        </p:spPr>
      </p:pic>
      <p:pic>
        <p:nvPicPr>
          <p:cNvPr id="659" name="Google Shape;659;p10"/>
          <p:cNvPicPr preferRelativeResize="0"/>
          <p:nvPr/>
        </p:nvPicPr>
        <p:blipFill rotWithShape="1">
          <a:blip r:embed="rId4">
            <a:alphaModFix/>
          </a:blip>
          <a:srcRect b="0" l="0" r="0" t="0"/>
          <a:stretch/>
        </p:blipFill>
        <p:spPr>
          <a:xfrm>
            <a:off x="4660385" y="1932836"/>
            <a:ext cx="2932189" cy="2072754"/>
          </a:xfrm>
          <a:prstGeom prst="rect">
            <a:avLst/>
          </a:prstGeom>
          <a:noFill/>
          <a:ln>
            <a:noFill/>
          </a:ln>
        </p:spPr>
      </p:pic>
      <p:pic>
        <p:nvPicPr>
          <p:cNvPr id="660" name="Google Shape;660;p10"/>
          <p:cNvPicPr preferRelativeResize="0"/>
          <p:nvPr/>
        </p:nvPicPr>
        <p:blipFill rotWithShape="1">
          <a:blip r:embed="rId5">
            <a:alphaModFix/>
          </a:blip>
          <a:srcRect b="0" l="0" r="0" t="0"/>
          <a:stretch/>
        </p:blipFill>
        <p:spPr>
          <a:xfrm>
            <a:off x="7986138" y="1932836"/>
            <a:ext cx="2932188" cy="2072754"/>
          </a:xfrm>
          <a:prstGeom prst="rect">
            <a:avLst/>
          </a:prstGeom>
          <a:noFill/>
          <a:ln>
            <a:noFill/>
          </a:ln>
        </p:spPr>
      </p:pic>
      <p:sp>
        <p:nvSpPr>
          <p:cNvPr id="661" name="Google Shape;661;p10"/>
          <p:cNvSpPr/>
          <p:nvPr/>
        </p:nvSpPr>
        <p:spPr>
          <a:xfrm>
            <a:off x="2056585" y="4582031"/>
            <a:ext cx="3072965"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rgbClr val="212121"/>
                </a:solidFill>
                <a:latin typeface="Arial"/>
                <a:ea typeface="Arial"/>
                <a:cs typeface="Arial"/>
                <a:sym typeface="Arial"/>
              </a:rPr>
              <a:t>False 120627 </a:t>
            </a:r>
            <a:endParaRPr/>
          </a:p>
          <a:p>
            <a:pPr indent="0" lvl="0" marL="0" marR="0" rtl="0" algn="l">
              <a:spcBef>
                <a:spcPts val="0"/>
              </a:spcBef>
              <a:spcAft>
                <a:spcPts val="0"/>
              </a:spcAft>
              <a:buNone/>
            </a:pPr>
            <a:r>
              <a:rPr lang="en-US" sz="1600">
                <a:solidFill>
                  <a:srgbClr val="212121"/>
                </a:solidFill>
                <a:latin typeface="Arial"/>
                <a:ea typeface="Arial"/>
                <a:cs typeface="Arial"/>
                <a:sym typeface="Arial"/>
              </a:rPr>
              <a:t>True 119 </a:t>
            </a:r>
            <a:endParaRPr/>
          </a:p>
          <a:p>
            <a:pPr indent="0" lvl="0" marL="0" marR="0" rtl="0" algn="l">
              <a:spcBef>
                <a:spcPts val="0"/>
              </a:spcBef>
              <a:spcAft>
                <a:spcPts val="0"/>
              </a:spcAft>
              <a:buNone/>
            </a:pPr>
            <a:r>
              <a:rPr lang="en-US" sz="1600">
                <a:solidFill>
                  <a:srgbClr val="212121"/>
                </a:solidFill>
                <a:latin typeface="Arial"/>
                <a:ea typeface="Arial"/>
                <a:cs typeface="Arial"/>
                <a:sym typeface="Arial"/>
              </a:rPr>
              <a:t>Name: video_error_or_removed, </a:t>
            </a:r>
            <a:endParaRPr/>
          </a:p>
          <a:p>
            <a:pPr indent="0" lvl="0" marL="0" marR="0" rtl="0" algn="l">
              <a:spcBef>
                <a:spcPts val="0"/>
              </a:spcBef>
              <a:spcAft>
                <a:spcPts val="0"/>
              </a:spcAft>
              <a:buNone/>
            </a:pPr>
            <a:r>
              <a:rPr lang="en-US" sz="1600">
                <a:solidFill>
                  <a:srgbClr val="212121"/>
                </a:solidFill>
                <a:latin typeface="Arial"/>
                <a:ea typeface="Arial"/>
                <a:cs typeface="Arial"/>
                <a:sym typeface="Arial"/>
              </a:rPr>
              <a:t>dtype: int64</a:t>
            </a:r>
            <a:endParaRPr sz="1600">
              <a:solidFill>
                <a:schemeClr val="dk1"/>
              </a:solidFill>
              <a:latin typeface="Arial"/>
              <a:ea typeface="Arial"/>
              <a:cs typeface="Arial"/>
              <a:sym typeface="Arial"/>
            </a:endParaRPr>
          </a:p>
        </p:txBody>
      </p:sp>
      <p:sp>
        <p:nvSpPr>
          <p:cNvPr id="662" name="Google Shape;662;p10"/>
          <p:cNvSpPr/>
          <p:nvPr/>
        </p:nvSpPr>
        <p:spPr>
          <a:xfrm>
            <a:off x="5614125" y="4582031"/>
            <a:ext cx="2656114"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212121"/>
                </a:solidFill>
                <a:latin typeface="Arial"/>
                <a:ea typeface="Arial"/>
                <a:cs typeface="Arial"/>
                <a:sym typeface="Arial"/>
              </a:rPr>
              <a:t>False 118847 </a:t>
            </a:r>
            <a:endParaRPr/>
          </a:p>
          <a:p>
            <a:pPr indent="0" lvl="0" marL="0" marR="0" rtl="0" algn="l">
              <a:spcBef>
                <a:spcPts val="0"/>
              </a:spcBef>
              <a:spcAft>
                <a:spcPts val="0"/>
              </a:spcAft>
              <a:buNone/>
            </a:pPr>
            <a:r>
              <a:rPr lang="en-US" sz="1600">
                <a:solidFill>
                  <a:srgbClr val="212121"/>
                </a:solidFill>
                <a:latin typeface="Arial"/>
                <a:ea typeface="Arial"/>
                <a:cs typeface="Arial"/>
                <a:sym typeface="Arial"/>
              </a:rPr>
              <a:t>True 1899 </a:t>
            </a:r>
            <a:endParaRPr/>
          </a:p>
          <a:p>
            <a:pPr indent="0" lvl="0" marL="0" marR="0" rtl="0" algn="l">
              <a:spcBef>
                <a:spcPts val="0"/>
              </a:spcBef>
              <a:spcAft>
                <a:spcPts val="0"/>
              </a:spcAft>
              <a:buNone/>
            </a:pPr>
            <a:r>
              <a:rPr lang="en-US" sz="1600">
                <a:solidFill>
                  <a:srgbClr val="212121"/>
                </a:solidFill>
                <a:latin typeface="Arial"/>
                <a:ea typeface="Arial"/>
                <a:cs typeface="Arial"/>
                <a:sym typeface="Arial"/>
              </a:rPr>
              <a:t>Name: comments_disabled, </a:t>
            </a:r>
            <a:endParaRPr/>
          </a:p>
          <a:p>
            <a:pPr indent="0" lvl="0" marL="0" marR="0" rtl="0" algn="l">
              <a:spcBef>
                <a:spcPts val="0"/>
              </a:spcBef>
              <a:spcAft>
                <a:spcPts val="0"/>
              </a:spcAft>
              <a:buNone/>
            </a:pPr>
            <a:r>
              <a:rPr lang="en-US" sz="1600">
                <a:solidFill>
                  <a:srgbClr val="212121"/>
                </a:solidFill>
                <a:latin typeface="Arial"/>
                <a:ea typeface="Arial"/>
                <a:cs typeface="Arial"/>
                <a:sym typeface="Arial"/>
              </a:rPr>
              <a:t>dtype: int64</a:t>
            </a:r>
            <a:endParaRPr sz="1600">
              <a:solidFill>
                <a:schemeClr val="dk1"/>
              </a:solidFill>
              <a:latin typeface="Arial"/>
              <a:ea typeface="Arial"/>
              <a:cs typeface="Arial"/>
              <a:sym typeface="Arial"/>
            </a:endParaRPr>
          </a:p>
        </p:txBody>
      </p:sp>
      <p:sp>
        <p:nvSpPr>
          <p:cNvPr id="663" name="Google Shape;663;p10"/>
          <p:cNvSpPr/>
          <p:nvPr/>
        </p:nvSpPr>
        <p:spPr>
          <a:xfrm>
            <a:off x="8754815" y="4582031"/>
            <a:ext cx="2400865"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212121"/>
                </a:solidFill>
                <a:latin typeface="Arial"/>
                <a:ea typeface="Arial"/>
                <a:cs typeface="Arial"/>
                <a:sym typeface="Arial"/>
              </a:rPr>
              <a:t>False 120026 </a:t>
            </a:r>
            <a:endParaRPr/>
          </a:p>
          <a:p>
            <a:pPr indent="0" lvl="0" marL="0" marR="0" rtl="0" algn="l">
              <a:spcBef>
                <a:spcPts val="0"/>
              </a:spcBef>
              <a:spcAft>
                <a:spcPts val="0"/>
              </a:spcAft>
              <a:buNone/>
            </a:pPr>
            <a:r>
              <a:rPr lang="en-US" sz="1600">
                <a:solidFill>
                  <a:srgbClr val="212121"/>
                </a:solidFill>
                <a:latin typeface="Arial"/>
                <a:ea typeface="Arial"/>
                <a:cs typeface="Arial"/>
                <a:sym typeface="Arial"/>
              </a:rPr>
              <a:t>True 720 </a:t>
            </a:r>
            <a:endParaRPr/>
          </a:p>
          <a:p>
            <a:pPr indent="0" lvl="0" marL="0" marR="0" rtl="0" algn="l">
              <a:spcBef>
                <a:spcPts val="0"/>
              </a:spcBef>
              <a:spcAft>
                <a:spcPts val="0"/>
              </a:spcAft>
              <a:buNone/>
            </a:pPr>
            <a:r>
              <a:rPr lang="en-US" sz="1600">
                <a:solidFill>
                  <a:srgbClr val="212121"/>
                </a:solidFill>
                <a:latin typeface="Arial"/>
                <a:ea typeface="Arial"/>
                <a:cs typeface="Arial"/>
                <a:sym typeface="Arial"/>
              </a:rPr>
              <a:t>Name: ratings_disabled, </a:t>
            </a:r>
            <a:endParaRPr/>
          </a:p>
          <a:p>
            <a:pPr indent="0" lvl="0" marL="0" marR="0" rtl="0" algn="l">
              <a:spcBef>
                <a:spcPts val="0"/>
              </a:spcBef>
              <a:spcAft>
                <a:spcPts val="0"/>
              </a:spcAft>
              <a:buNone/>
            </a:pPr>
            <a:r>
              <a:rPr lang="en-US" sz="1600">
                <a:solidFill>
                  <a:srgbClr val="212121"/>
                </a:solidFill>
                <a:latin typeface="Arial"/>
                <a:ea typeface="Arial"/>
                <a:cs typeface="Arial"/>
                <a:sym typeface="Arial"/>
              </a:rPr>
              <a:t>dtype: int64</a:t>
            </a:r>
            <a:endParaRPr sz="1600">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pic>
        <p:nvPicPr>
          <p:cNvPr id="669" name="Google Shape;669;g712925d74f_0_182"/>
          <p:cNvPicPr preferRelativeResize="0"/>
          <p:nvPr/>
        </p:nvPicPr>
        <p:blipFill>
          <a:blip r:embed="rId3">
            <a:alphaModFix amt="40000"/>
          </a:blip>
          <a:stretch>
            <a:fillRect/>
          </a:stretch>
        </p:blipFill>
        <p:spPr>
          <a:xfrm>
            <a:off x="-1116087" y="1843298"/>
            <a:ext cx="6093788" cy="4290624"/>
          </a:xfrm>
          <a:prstGeom prst="rect">
            <a:avLst/>
          </a:prstGeom>
          <a:noFill/>
          <a:ln>
            <a:noFill/>
          </a:ln>
        </p:spPr>
      </p:pic>
      <p:sp>
        <p:nvSpPr>
          <p:cNvPr id="670" name="Google Shape;670;g712925d74f_0_182"/>
          <p:cNvSpPr txBox="1"/>
          <p:nvPr>
            <p:ph type="title"/>
          </p:nvPr>
        </p:nvSpPr>
        <p:spPr>
          <a:xfrm>
            <a:off x="1097275" y="317576"/>
            <a:ext cx="10058400" cy="1044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Appendix: </a:t>
            </a:r>
            <a:r>
              <a:rPr lang="en-US" sz="4000"/>
              <a:t>Final Model</a:t>
            </a:r>
            <a:endParaRPr sz="4000"/>
          </a:p>
        </p:txBody>
      </p:sp>
      <p:sp>
        <p:nvSpPr>
          <p:cNvPr id="671" name="Google Shape;671;g712925d74f_0_182"/>
          <p:cNvSpPr txBox="1"/>
          <p:nvPr>
            <p:ph idx="1" type="body"/>
          </p:nvPr>
        </p:nvSpPr>
        <p:spPr>
          <a:xfrm>
            <a:off x="7330099" y="2108200"/>
            <a:ext cx="3825300" cy="3760800"/>
          </a:xfrm>
          <a:prstGeom prst="rect">
            <a:avLst/>
          </a:prstGeom>
        </p:spPr>
        <p:txBody>
          <a:bodyPr anchorCtr="0" anchor="t" bIns="45700" lIns="0" spcFirstLastPara="1" rIns="0" wrap="square" tIns="45700">
            <a:noAutofit/>
          </a:bodyPr>
          <a:lstStyle/>
          <a:p>
            <a:pPr indent="0" lvl="0" marL="0" rtl="0" algn="l">
              <a:spcBef>
                <a:spcPts val="1200"/>
              </a:spcBef>
              <a:spcAft>
                <a:spcPts val="0"/>
              </a:spcAft>
              <a:buNone/>
            </a:pPr>
            <a:r>
              <a:rPr lang="en-US"/>
              <a:t>Gradient Boosting Classifier</a:t>
            </a:r>
            <a:endParaRPr/>
          </a:p>
          <a:p>
            <a:pPr indent="-317500" lvl="0" marL="457200" rtl="0" algn="l">
              <a:lnSpc>
                <a:spcPct val="115000"/>
              </a:lnSpc>
              <a:spcBef>
                <a:spcPts val="200"/>
              </a:spcBef>
              <a:spcAft>
                <a:spcPts val="0"/>
              </a:spcAft>
              <a:buSzPts val="1400"/>
              <a:buChar char="●"/>
            </a:pPr>
            <a:r>
              <a:rPr lang="en-US" sz="1400">
                <a:solidFill>
                  <a:schemeClr val="dk1"/>
                </a:solidFill>
                <a:highlight>
                  <a:srgbClr val="FFFFFF"/>
                </a:highlight>
              </a:rPr>
              <a:t> 'learning_rate': 0.001</a:t>
            </a:r>
            <a:endParaRPr sz="1400">
              <a:solidFill>
                <a:schemeClr val="dk1"/>
              </a:solidFill>
              <a:highlight>
                <a:srgbClr val="FFFFFF"/>
              </a:highlight>
            </a:endParaRPr>
          </a:p>
          <a:p>
            <a:pPr indent="-317500" lvl="0" marL="457200" rtl="0" algn="l">
              <a:lnSpc>
                <a:spcPct val="115000"/>
              </a:lnSpc>
              <a:spcBef>
                <a:spcPts val="0"/>
              </a:spcBef>
              <a:spcAft>
                <a:spcPts val="0"/>
              </a:spcAft>
              <a:buSzPts val="1400"/>
              <a:buChar char="●"/>
            </a:pPr>
            <a:r>
              <a:rPr lang="en-US" sz="1400">
                <a:solidFill>
                  <a:schemeClr val="dk1"/>
                </a:solidFill>
                <a:highlight>
                  <a:srgbClr val="FFFFFF"/>
                </a:highlight>
              </a:rPr>
              <a:t> 'max_depth': 59</a:t>
            </a:r>
            <a:endParaRPr sz="1400">
              <a:solidFill>
                <a:schemeClr val="dk1"/>
              </a:solidFill>
              <a:highlight>
                <a:srgbClr val="FFFFFF"/>
              </a:highlight>
            </a:endParaRPr>
          </a:p>
          <a:p>
            <a:pPr indent="-317500" lvl="0" marL="457200" rtl="0" algn="l">
              <a:lnSpc>
                <a:spcPct val="115000"/>
              </a:lnSpc>
              <a:spcBef>
                <a:spcPts val="0"/>
              </a:spcBef>
              <a:spcAft>
                <a:spcPts val="0"/>
              </a:spcAft>
              <a:buSzPts val="1400"/>
              <a:buChar char="●"/>
            </a:pPr>
            <a:r>
              <a:rPr lang="en-US" sz="1400">
                <a:solidFill>
                  <a:schemeClr val="dk1"/>
                </a:solidFill>
                <a:highlight>
                  <a:srgbClr val="FFFFFF"/>
                </a:highlight>
              </a:rPr>
              <a:t> 'max_features': 7</a:t>
            </a:r>
            <a:endParaRPr sz="1400">
              <a:solidFill>
                <a:schemeClr val="dk1"/>
              </a:solidFill>
              <a:highlight>
                <a:srgbClr val="FFFFFF"/>
              </a:highlight>
            </a:endParaRPr>
          </a:p>
          <a:p>
            <a:pPr indent="-317500" lvl="0" marL="457200" rtl="0" algn="l">
              <a:lnSpc>
                <a:spcPct val="115000"/>
              </a:lnSpc>
              <a:spcBef>
                <a:spcPts val="0"/>
              </a:spcBef>
              <a:spcAft>
                <a:spcPts val="0"/>
              </a:spcAft>
              <a:buSzPts val="1400"/>
              <a:buChar char="●"/>
            </a:pPr>
            <a:r>
              <a:rPr lang="en-US" sz="1400">
                <a:solidFill>
                  <a:schemeClr val="dk1"/>
                </a:solidFill>
                <a:highlight>
                  <a:srgbClr val="FFFFFF"/>
                </a:highlight>
              </a:rPr>
              <a:t>  'min_samples_leaf': 4</a:t>
            </a:r>
            <a:endParaRPr sz="1400">
              <a:solidFill>
                <a:schemeClr val="dk1"/>
              </a:solidFill>
              <a:highlight>
                <a:srgbClr val="FFFFFF"/>
              </a:highlight>
            </a:endParaRPr>
          </a:p>
          <a:p>
            <a:pPr indent="-317500" lvl="0" marL="457200" rtl="0" algn="l">
              <a:lnSpc>
                <a:spcPct val="115000"/>
              </a:lnSpc>
              <a:spcBef>
                <a:spcPts val="0"/>
              </a:spcBef>
              <a:spcAft>
                <a:spcPts val="0"/>
              </a:spcAft>
              <a:buSzPts val="1400"/>
              <a:buChar char="●"/>
            </a:pPr>
            <a:r>
              <a:rPr lang="en-US" sz="1400">
                <a:solidFill>
                  <a:schemeClr val="dk1"/>
                </a:solidFill>
                <a:highlight>
                  <a:srgbClr val="FFFFFF"/>
                </a:highlight>
              </a:rPr>
              <a:t> 'min_samples_split': 8</a:t>
            </a:r>
            <a:endParaRPr sz="1400">
              <a:solidFill>
                <a:schemeClr val="dk1"/>
              </a:solidFill>
              <a:highlight>
                <a:srgbClr val="FFFFFF"/>
              </a:highlight>
            </a:endParaRPr>
          </a:p>
          <a:p>
            <a:pPr indent="-317500" lvl="0" marL="457200" rtl="0" algn="l">
              <a:lnSpc>
                <a:spcPct val="115000"/>
              </a:lnSpc>
              <a:spcBef>
                <a:spcPts val="0"/>
              </a:spcBef>
              <a:spcAft>
                <a:spcPts val="0"/>
              </a:spcAft>
              <a:buSzPts val="1400"/>
              <a:buChar char="●"/>
            </a:pPr>
            <a:r>
              <a:rPr lang="en-US" sz="1400">
                <a:solidFill>
                  <a:schemeClr val="dk1"/>
                </a:solidFill>
                <a:highlight>
                  <a:srgbClr val="FFFFFF"/>
                </a:highlight>
              </a:rPr>
              <a:t> 'n_estimators': 186</a:t>
            </a:r>
            <a:endParaRPr sz="1400">
              <a:solidFill>
                <a:schemeClr val="dk1"/>
              </a:solidFill>
              <a:highlight>
                <a:srgbClr val="FFFFFF"/>
              </a:highlight>
            </a:endParaRPr>
          </a:p>
          <a:p>
            <a:pPr indent="-317500" lvl="0" marL="457200" rtl="0" algn="l">
              <a:lnSpc>
                <a:spcPct val="115000"/>
              </a:lnSpc>
              <a:spcBef>
                <a:spcPts val="0"/>
              </a:spcBef>
              <a:spcAft>
                <a:spcPts val="0"/>
              </a:spcAft>
              <a:buSzPts val="1400"/>
              <a:buChar char="●"/>
            </a:pPr>
            <a:r>
              <a:rPr lang="en-US" sz="1400">
                <a:solidFill>
                  <a:schemeClr val="dk1"/>
                </a:solidFill>
                <a:highlight>
                  <a:srgbClr val="FFFFFF"/>
                </a:highlight>
              </a:rPr>
              <a:t> 'subsample': 1.0</a:t>
            </a:r>
            <a:endParaRPr sz="1400">
              <a:solidFill>
                <a:schemeClr val="dk1"/>
              </a:solidFill>
              <a:highlight>
                <a:srgbClr val="FFFFFF"/>
              </a:high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g814655df7f_5_85"/>
          <p:cNvSpPr txBox="1"/>
          <p:nvPr>
            <p:ph type="title"/>
          </p:nvPr>
        </p:nvSpPr>
        <p:spPr>
          <a:xfrm>
            <a:off x="1097275" y="317575"/>
            <a:ext cx="9818400" cy="1044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Appendix: </a:t>
            </a:r>
            <a:endParaRPr/>
          </a:p>
          <a:p>
            <a:pPr indent="0" lvl="0" marL="0" rtl="0" algn="l">
              <a:spcBef>
                <a:spcPts val="0"/>
              </a:spcBef>
              <a:spcAft>
                <a:spcPts val="0"/>
              </a:spcAft>
              <a:buNone/>
            </a:pPr>
            <a:r>
              <a:rPr lang="en-US"/>
              <a:t>Steps for Building the Embedding Layer</a:t>
            </a:r>
            <a:endParaRPr sz="4000"/>
          </a:p>
        </p:txBody>
      </p:sp>
      <p:sp>
        <p:nvSpPr>
          <p:cNvPr id="678" name="Google Shape;678;g814655df7f_5_85"/>
          <p:cNvSpPr txBox="1"/>
          <p:nvPr>
            <p:ph idx="1" type="body"/>
          </p:nvPr>
        </p:nvSpPr>
        <p:spPr>
          <a:xfrm>
            <a:off x="1097277" y="1879600"/>
            <a:ext cx="5038800" cy="3760800"/>
          </a:xfrm>
          <a:prstGeom prst="rect">
            <a:avLst/>
          </a:prstGeom>
        </p:spPr>
        <p:txBody>
          <a:bodyPr anchorCtr="0" anchor="t" bIns="45700" lIns="0" spcFirstLastPara="1" rIns="0" wrap="square" tIns="45700">
            <a:noAutofit/>
          </a:bodyPr>
          <a:lstStyle/>
          <a:p>
            <a:pPr indent="-342900" lvl="0" marL="457200" rtl="0" algn="l">
              <a:lnSpc>
                <a:spcPct val="115000"/>
              </a:lnSpc>
              <a:spcBef>
                <a:spcPts val="0"/>
              </a:spcBef>
              <a:spcAft>
                <a:spcPts val="0"/>
              </a:spcAft>
              <a:buSzPts val="1800"/>
              <a:buChar char="●"/>
            </a:pPr>
            <a:r>
              <a:rPr lang="en-US"/>
              <a:t>Embedding Layer</a:t>
            </a:r>
            <a:endParaRPr/>
          </a:p>
          <a:p>
            <a:pPr indent="-342900" lvl="1" marL="914400" rtl="0" algn="l">
              <a:spcBef>
                <a:spcPts val="0"/>
              </a:spcBef>
              <a:spcAft>
                <a:spcPts val="0"/>
              </a:spcAft>
              <a:buSzPts val="1800"/>
              <a:buChar char="○"/>
            </a:pPr>
            <a:r>
              <a:rPr lang="en-US" sz="1800"/>
              <a:t>D</a:t>
            </a:r>
            <a:r>
              <a:rPr lang="en-US" sz="1800"/>
              <a:t>efinition the vocabulary size</a:t>
            </a:r>
            <a:endParaRPr sz="1800"/>
          </a:p>
          <a:p>
            <a:pPr indent="-342900" lvl="1" marL="914400" rtl="0" algn="l">
              <a:spcBef>
                <a:spcPts val="0"/>
              </a:spcBef>
              <a:spcAft>
                <a:spcPts val="0"/>
              </a:spcAft>
              <a:buSzPts val="1800"/>
              <a:buChar char="○"/>
            </a:pPr>
            <a:r>
              <a:rPr lang="en-US" sz="1800"/>
              <a:t>One-hot-encoding the corpus</a:t>
            </a:r>
            <a:endParaRPr sz="1800"/>
          </a:p>
          <a:p>
            <a:pPr indent="-342900" lvl="1" marL="914400" rtl="0" algn="l">
              <a:spcBef>
                <a:spcPts val="0"/>
              </a:spcBef>
              <a:spcAft>
                <a:spcPts val="0"/>
              </a:spcAft>
              <a:buSzPts val="1800"/>
              <a:buChar char="○"/>
            </a:pPr>
            <a:r>
              <a:rPr lang="en-US" sz="1800"/>
              <a:t>Pad documents to max length</a:t>
            </a:r>
            <a:endParaRPr sz="1800"/>
          </a:p>
          <a:p>
            <a:pPr indent="-342900" lvl="1" marL="914400" rtl="0" algn="l">
              <a:spcBef>
                <a:spcPts val="0"/>
              </a:spcBef>
              <a:spcAft>
                <a:spcPts val="0"/>
              </a:spcAft>
              <a:buSzPts val="1800"/>
              <a:buChar char="○"/>
            </a:pPr>
            <a:r>
              <a:rPr lang="en-US" sz="1800"/>
              <a:t>Train test split</a:t>
            </a:r>
            <a:endParaRPr sz="1800"/>
          </a:p>
          <a:p>
            <a:pPr indent="-342900" lvl="1" marL="914400" rtl="0" algn="l">
              <a:spcBef>
                <a:spcPts val="0"/>
              </a:spcBef>
              <a:spcAft>
                <a:spcPts val="0"/>
              </a:spcAft>
              <a:buSzPts val="1800"/>
              <a:buChar char="○"/>
            </a:pPr>
            <a:r>
              <a:rPr lang="en-US" sz="1800"/>
              <a:t>Build the model</a:t>
            </a:r>
            <a:endParaRPr sz="1800"/>
          </a:p>
          <a:p>
            <a:pPr indent="-342900" lvl="2" marL="1371600" rtl="0" algn="l">
              <a:spcBef>
                <a:spcPts val="0"/>
              </a:spcBef>
              <a:spcAft>
                <a:spcPts val="0"/>
              </a:spcAft>
              <a:buSzPts val="1800"/>
              <a:buChar char="■"/>
            </a:pPr>
            <a:r>
              <a:rPr lang="en-US" sz="1800"/>
              <a:t>Embedding layer</a:t>
            </a:r>
            <a:endParaRPr sz="1800"/>
          </a:p>
          <a:p>
            <a:pPr indent="-342900" lvl="2" marL="1371600" rtl="0" algn="l">
              <a:spcBef>
                <a:spcPts val="0"/>
              </a:spcBef>
              <a:spcAft>
                <a:spcPts val="0"/>
              </a:spcAft>
              <a:buSzPts val="1800"/>
              <a:buChar char="■"/>
            </a:pPr>
            <a:r>
              <a:rPr lang="en-US" sz="1800"/>
              <a:t>Classification layer</a:t>
            </a:r>
            <a:endParaRPr sz="1800"/>
          </a:p>
          <a:p>
            <a:pPr indent="-342900" lvl="1" marL="914400" rtl="0" algn="l">
              <a:spcBef>
                <a:spcPts val="0"/>
              </a:spcBef>
              <a:spcAft>
                <a:spcPts val="0"/>
              </a:spcAft>
              <a:buSzPts val="1800"/>
              <a:buChar char="○"/>
            </a:pPr>
            <a:r>
              <a:rPr lang="en-US" sz="1800"/>
              <a:t>Compile</a:t>
            </a:r>
            <a:endParaRPr sz="1800"/>
          </a:p>
          <a:p>
            <a:pPr indent="-342900" lvl="1" marL="914400" rtl="0" algn="l">
              <a:spcBef>
                <a:spcPts val="0"/>
              </a:spcBef>
              <a:spcAft>
                <a:spcPts val="0"/>
              </a:spcAft>
              <a:buSzPts val="1800"/>
              <a:buChar char="○"/>
            </a:pPr>
            <a:r>
              <a:rPr lang="en-US" sz="1800"/>
              <a:t>Fit and Evaluate</a:t>
            </a:r>
            <a:endParaRPr sz="1800"/>
          </a:p>
        </p:txBody>
      </p:sp>
      <p:sp>
        <p:nvSpPr>
          <p:cNvPr id="679" name="Google Shape;679;g814655df7f_5_85"/>
          <p:cNvSpPr txBox="1"/>
          <p:nvPr>
            <p:ph idx="1" type="body"/>
          </p:nvPr>
        </p:nvSpPr>
        <p:spPr>
          <a:xfrm>
            <a:off x="6427402" y="1879600"/>
            <a:ext cx="5038800" cy="3760800"/>
          </a:xfrm>
          <a:prstGeom prst="rect">
            <a:avLst/>
          </a:prstGeom>
        </p:spPr>
        <p:txBody>
          <a:bodyPr anchorCtr="0" anchor="t" bIns="45700" lIns="0" spcFirstLastPara="1" rIns="0" wrap="square" tIns="45700">
            <a:noAutofit/>
          </a:bodyPr>
          <a:lstStyle/>
          <a:p>
            <a:pPr indent="-342900" lvl="0" marL="457200" rtl="0" algn="l">
              <a:lnSpc>
                <a:spcPct val="115000"/>
              </a:lnSpc>
              <a:spcBef>
                <a:spcPts val="0"/>
              </a:spcBef>
              <a:spcAft>
                <a:spcPts val="0"/>
              </a:spcAft>
              <a:buSzPts val="1800"/>
              <a:buChar char="●"/>
            </a:pPr>
            <a:r>
              <a:rPr lang="en-US"/>
              <a:t>GloVe</a:t>
            </a:r>
            <a:endParaRPr/>
          </a:p>
          <a:p>
            <a:pPr indent="-342900" lvl="1" marL="914400" rtl="0" algn="l">
              <a:spcBef>
                <a:spcPts val="0"/>
              </a:spcBef>
              <a:spcAft>
                <a:spcPts val="0"/>
              </a:spcAft>
              <a:buSzPts val="1800"/>
              <a:buChar char="○"/>
            </a:pPr>
            <a:r>
              <a:rPr lang="en-US" sz="1800"/>
              <a:t>Initialize the tokenizer object, and fit the tokenizer on the whole corpus</a:t>
            </a:r>
            <a:endParaRPr sz="1800"/>
          </a:p>
          <a:p>
            <a:pPr indent="-342900" lvl="1" marL="914400" rtl="0" algn="l">
              <a:spcBef>
                <a:spcPts val="0"/>
              </a:spcBef>
              <a:spcAft>
                <a:spcPts val="0"/>
              </a:spcAft>
              <a:buSzPts val="1800"/>
              <a:buChar char="○"/>
            </a:pPr>
            <a:r>
              <a:rPr lang="en-US" sz="1800"/>
              <a:t>Converts each sentence into a sequence of numbers</a:t>
            </a:r>
            <a:endParaRPr sz="1800"/>
          </a:p>
          <a:p>
            <a:pPr indent="-342900" lvl="1" marL="914400" rtl="0" algn="l">
              <a:spcBef>
                <a:spcPts val="0"/>
              </a:spcBef>
              <a:spcAft>
                <a:spcPts val="0"/>
              </a:spcAft>
              <a:buSzPts val="1800"/>
              <a:buChar char="○"/>
            </a:pPr>
            <a:r>
              <a:rPr lang="en-US" sz="1800"/>
              <a:t>Padding with the same length</a:t>
            </a:r>
            <a:endParaRPr sz="1800"/>
          </a:p>
          <a:p>
            <a:pPr indent="-342900" lvl="1" marL="914400" rtl="0" algn="l">
              <a:spcBef>
                <a:spcPts val="0"/>
              </a:spcBef>
              <a:spcAft>
                <a:spcPts val="0"/>
              </a:spcAft>
              <a:buSzPts val="1800"/>
              <a:buChar char="○"/>
            </a:pPr>
            <a:r>
              <a:rPr lang="en-US" sz="1800"/>
              <a:t>Extract features from the pre-trained word vectors</a:t>
            </a:r>
            <a:endParaRPr sz="1800"/>
          </a:p>
          <a:p>
            <a:pPr indent="-342900" lvl="1" marL="914400" rtl="0" algn="l">
              <a:spcBef>
                <a:spcPts val="0"/>
              </a:spcBef>
              <a:spcAft>
                <a:spcPts val="0"/>
              </a:spcAft>
              <a:buSzPts val="1800"/>
              <a:buChar char="○"/>
            </a:pPr>
            <a:r>
              <a:rPr lang="en-US" sz="1800"/>
              <a:t>Build the model</a:t>
            </a:r>
            <a:endParaRPr sz="1800"/>
          </a:p>
          <a:p>
            <a:pPr indent="-342900" lvl="3" marL="1828800" rtl="0" algn="l">
              <a:spcBef>
                <a:spcPts val="0"/>
              </a:spcBef>
              <a:spcAft>
                <a:spcPts val="0"/>
              </a:spcAft>
              <a:buSzPts val="1800"/>
              <a:buChar char="●"/>
            </a:pPr>
            <a:r>
              <a:rPr lang="en-US" sz="1800"/>
              <a:t>Embedding layer</a:t>
            </a:r>
            <a:endParaRPr sz="1800"/>
          </a:p>
          <a:p>
            <a:pPr indent="-342900" lvl="3" marL="1828800" rtl="0" algn="l">
              <a:spcBef>
                <a:spcPts val="0"/>
              </a:spcBef>
              <a:spcAft>
                <a:spcPts val="0"/>
              </a:spcAft>
              <a:buSzPts val="1800"/>
              <a:buChar char="●"/>
            </a:pPr>
            <a:r>
              <a:rPr lang="en-US" sz="1800"/>
              <a:t>Classification layer</a:t>
            </a:r>
            <a:endParaRPr sz="1800"/>
          </a:p>
          <a:p>
            <a:pPr indent="-342900" lvl="1" marL="914400" rtl="0" algn="l">
              <a:spcBef>
                <a:spcPts val="0"/>
              </a:spcBef>
              <a:spcAft>
                <a:spcPts val="0"/>
              </a:spcAft>
              <a:buSzPts val="1800"/>
              <a:buChar char="○"/>
            </a:pPr>
            <a:r>
              <a:rPr lang="en-US" sz="1800"/>
              <a:t>Compile</a:t>
            </a:r>
            <a:endParaRPr sz="1800"/>
          </a:p>
          <a:p>
            <a:pPr indent="-342900" lvl="1" marL="914400" rtl="0" algn="l">
              <a:spcBef>
                <a:spcPts val="0"/>
              </a:spcBef>
              <a:spcAft>
                <a:spcPts val="0"/>
              </a:spcAft>
              <a:buSzPts val="1800"/>
              <a:buChar char="○"/>
            </a:pPr>
            <a:r>
              <a:rPr lang="en-US" sz="1800"/>
              <a:t>Fit and Evaluate</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6" name="Shape 186"/>
        <p:cNvGrpSpPr/>
        <p:nvPr/>
      </p:nvGrpSpPr>
      <p:grpSpPr>
        <a:xfrm>
          <a:off x="0" y="0"/>
          <a:ext cx="0" cy="0"/>
          <a:chOff x="0" y="0"/>
          <a:chExt cx="0" cy="0"/>
        </a:xfrm>
      </p:grpSpPr>
      <p:sp>
        <p:nvSpPr>
          <p:cNvPr id="187" name="Google Shape;187;p5"/>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8" name="Google Shape;188;p5"/>
          <p:cNvCxnSpPr/>
          <p:nvPr/>
        </p:nvCxnSpPr>
        <p:spPr>
          <a:xfrm>
            <a:off x="1207658" y="4474741"/>
            <a:ext cx="9875520" cy="0"/>
          </a:xfrm>
          <a:prstGeom prst="straightConnector1">
            <a:avLst/>
          </a:prstGeom>
          <a:noFill/>
          <a:ln cap="flat" cmpd="sng" w="12700">
            <a:solidFill>
              <a:srgbClr val="3F3F3F"/>
            </a:solidFill>
            <a:prstDash val="solid"/>
            <a:round/>
            <a:headEnd len="sm" w="sm" type="none"/>
            <a:tailEnd len="sm" w="sm" type="none"/>
          </a:ln>
        </p:spPr>
      </p:cxnSp>
      <p:sp>
        <p:nvSpPr>
          <p:cNvPr id="189" name="Google Shape;189;p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0" name="Google Shape;190;p5"/>
          <p:cNvSpPr txBox="1"/>
          <p:nvPr>
            <p:ph type="title"/>
          </p:nvPr>
        </p:nvSpPr>
        <p:spPr>
          <a:xfrm>
            <a:off x="8141110" y="639098"/>
            <a:ext cx="3402000" cy="3494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262626"/>
              </a:buClr>
              <a:buSzPts val="4400"/>
              <a:buFont typeface="Arial Narrow"/>
              <a:buNone/>
            </a:pPr>
            <a:r>
              <a:rPr b="1" i="1" lang="en-US" sz="4400">
                <a:solidFill>
                  <a:srgbClr val="262626"/>
                </a:solidFill>
                <a:latin typeface="Arial Narrow"/>
                <a:ea typeface="Arial Narrow"/>
                <a:cs typeface="Arial Narrow"/>
                <a:sym typeface="Arial Narrow"/>
              </a:rPr>
              <a:t>Data Overview</a:t>
            </a:r>
            <a:endParaRPr b="1" i="1" sz="4400">
              <a:solidFill>
                <a:srgbClr val="262626"/>
              </a:solidFill>
              <a:latin typeface="Arial Narrow"/>
              <a:ea typeface="Arial Narrow"/>
              <a:cs typeface="Arial Narrow"/>
              <a:sym typeface="Arial Narrow"/>
            </a:endParaRPr>
          </a:p>
        </p:txBody>
      </p:sp>
      <p:pic>
        <p:nvPicPr>
          <p:cNvPr descr="A picture containing toy, sign&#10;&#10;Description automatically generated" id="191" name="Google Shape;191;p5"/>
          <p:cNvPicPr preferRelativeResize="0"/>
          <p:nvPr>
            <p:ph idx="1" type="body"/>
          </p:nvPr>
        </p:nvPicPr>
        <p:blipFill rotWithShape="1">
          <a:blip r:embed="rId3">
            <a:alphaModFix/>
          </a:blip>
          <a:srcRect b="0" l="21169" r="23736" t="0"/>
          <a:stretch/>
        </p:blipFill>
        <p:spPr>
          <a:xfrm>
            <a:off x="1305520" y="640081"/>
            <a:ext cx="5569200" cy="5054100"/>
          </a:xfrm>
          <a:prstGeom prst="rect">
            <a:avLst/>
          </a:prstGeom>
          <a:noFill/>
          <a:ln>
            <a:noFill/>
          </a:ln>
        </p:spPr>
      </p:pic>
      <p:cxnSp>
        <p:nvCxnSpPr>
          <p:cNvPr id="192" name="Google Shape;192;p5"/>
          <p:cNvCxnSpPr/>
          <p:nvPr/>
        </p:nvCxnSpPr>
        <p:spPr>
          <a:xfrm>
            <a:off x="8209305" y="4294754"/>
            <a:ext cx="3200400" cy="0"/>
          </a:xfrm>
          <a:prstGeom prst="straightConnector1">
            <a:avLst/>
          </a:prstGeom>
          <a:noFill/>
          <a:ln cap="flat" cmpd="sng" w="12700">
            <a:solidFill>
              <a:srgbClr val="3F3F3F"/>
            </a:solidFill>
            <a:prstDash val="solid"/>
            <a:round/>
            <a:headEnd len="sm" w="sm" type="none"/>
            <a:tailEnd len="sm" w="sm" type="none"/>
          </a:ln>
        </p:spPr>
      </p:cxnSp>
      <p:sp>
        <p:nvSpPr>
          <p:cNvPr id="193" name="Google Shape;193;p5"/>
          <p:cNvSpPr/>
          <p:nvPr/>
        </p:nvSpPr>
        <p:spPr>
          <a:xfrm>
            <a:off x="0" y="6400800"/>
            <a:ext cx="121920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g712925d74f_0_189"/>
          <p:cNvSpPr txBox="1"/>
          <p:nvPr>
            <p:ph type="title"/>
          </p:nvPr>
        </p:nvSpPr>
        <p:spPr>
          <a:xfrm>
            <a:off x="1097275" y="286601"/>
            <a:ext cx="10058400" cy="1013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Appendix: </a:t>
            </a:r>
            <a:r>
              <a:rPr lang="en-US" sz="4000"/>
              <a:t>Topic Modeling</a:t>
            </a:r>
            <a:endParaRPr sz="4000"/>
          </a:p>
        </p:txBody>
      </p:sp>
      <p:pic>
        <p:nvPicPr>
          <p:cNvPr id="686" name="Google Shape;686;g712925d74f_0_189"/>
          <p:cNvPicPr preferRelativeResize="0"/>
          <p:nvPr/>
        </p:nvPicPr>
        <p:blipFill rotWithShape="1">
          <a:blip r:embed="rId3">
            <a:alphaModFix/>
          </a:blip>
          <a:srcRect b="0" l="10743" r="6680" t="14777"/>
          <a:stretch/>
        </p:blipFill>
        <p:spPr>
          <a:xfrm>
            <a:off x="563875" y="1693350"/>
            <a:ext cx="5343725" cy="3446775"/>
          </a:xfrm>
          <a:prstGeom prst="rect">
            <a:avLst/>
          </a:prstGeom>
          <a:noFill/>
          <a:ln>
            <a:noFill/>
          </a:ln>
        </p:spPr>
      </p:pic>
      <p:pic>
        <p:nvPicPr>
          <p:cNvPr id="687" name="Google Shape;687;g712925d74f_0_189"/>
          <p:cNvPicPr preferRelativeResize="0"/>
          <p:nvPr/>
        </p:nvPicPr>
        <p:blipFill rotWithShape="1">
          <a:blip r:embed="rId4">
            <a:alphaModFix/>
          </a:blip>
          <a:srcRect b="8" l="10297" r="6188" t="14732"/>
          <a:stretch/>
        </p:blipFill>
        <p:spPr>
          <a:xfrm>
            <a:off x="6348075" y="1639113"/>
            <a:ext cx="5343725" cy="3409776"/>
          </a:xfrm>
          <a:prstGeom prst="rect">
            <a:avLst/>
          </a:prstGeom>
          <a:noFill/>
          <a:ln>
            <a:noFill/>
          </a:ln>
        </p:spPr>
      </p:pic>
      <p:sp>
        <p:nvSpPr>
          <p:cNvPr id="688" name="Google Shape;688;g712925d74f_0_189"/>
          <p:cNvSpPr txBox="1"/>
          <p:nvPr/>
        </p:nvSpPr>
        <p:spPr>
          <a:xfrm>
            <a:off x="2223075" y="5387700"/>
            <a:ext cx="2025300" cy="37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Politics</a:t>
            </a:r>
            <a:endParaRPr b="1"/>
          </a:p>
        </p:txBody>
      </p:sp>
      <p:sp>
        <p:nvSpPr>
          <p:cNvPr id="689" name="Google Shape;689;g712925d74f_0_189"/>
          <p:cNvSpPr txBox="1"/>
          <p:nvPr/>
        </p:nvSpPr>
        <p:spPr>
          <a:xfrm>
            <a:off x="8087263" y="5387700"/>
            <a:ext cx="2025300" cy="37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Beauty &amp; Cosmetics</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97" name="Shape 197"/>
        <p:cNvGrpSpPr/>
        <p:nvPr/>
      </p:nvGrpSpPr>
      <p:grpSpPr>
        <a:xfrm>
          <a:off x="0" y="0"/>
          <a:ext cx="0" cy="0"/>
          <a:chOff x="0" y="0"/>
          <a:chExt cx="0" cy="0"/>
        </a:xfrm>
      </p:grpSpPr>
      <p:sp>
        <p:nvSpPr>
          <p:cNvPr id="198" name="Google Shape;198;p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9" name="Google Shape;199;p6"/>
          <p:cNvSpPr txBox="1"/>
          <p:nvPr>
            <p:ph type="title"/>
          </p:nvPr>
        </p:nvSpPr>
        <p:spPr>
          <a:xfrm>
            <a:off x="1173480" y="4390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000"/>
              <a:buFont typeface="Arial"/>
              <a:buNone/>
            </a:pPr>
            <a:r>
              <a:rPr lang="en-US" sz="4000">
                <a:latin typeface="Arial"/>
                <a:ea typeface="Arial"/>
                <a:cs typeface="Arial"/>
                <a:sym typeface="Arial"/>
              </a:rPr>
              <a:t>Data Summary</a:t>
            </a:r>
            <a:endParaRPr sz="4000">
              <a:latin typeface="Arial"/>
              <a:ea typeface="Arial"/>
              <a:cs typeface="Arial"/>
              <a:sym typeface="Arial"/>
            </a:endParaRPr>
          </a:p>
        </p:txBody>
      </p:sp>
      <p:cxnSp>
        <p:nvCxnSpPr>
          <p:cNvPr id="200" name="Google Shape;200;p6"/>
          <p:cNvCxnSpPr/>
          <p:nvPr/>
        </p:nvCxnSpPr>
        <p:spPr>
          <a:xfrm>
            <a:off x="1193532" y="1897380"/>
            <a:ext cx="9966960" cy="0"/>
          </a:xfrm>
          <a:prstGeom prst="straightConnector1">
            <a:avLst/>
          </a:prstGeom>
          <a:noFill/>
          <a:ln cap="flat" cmpd="sng" w="12700">
            <a:solidFill>
              <a:srgbClr val="3F3F3F"/>
            </a:solidFill>
            <a:prstDash val="solid"/>
            <a:round/>
            <a:headEnd len="sm" w="sm" type="none"/>
            <a:tailEnd len="sm" w="sm" type="none"/>
          </a:ln>
        </p:spPr>
      </p:cxnSp>
      <p:sp>
        <p:nvSpPr>
          <p:cNvPr id="201" name="Google Shape;201;p6"/>
          <p:cNvSpPr/>
          <p:nvPr/>
        </p:nvSpPr>
        <p:spPr>
          <a:xfrm>
            <a:off x="0" y="6400800"/>
            <a:ext cx="121920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 name="Google Shape;202;p6"/>
          <p:cNvGrpSpPr/>
          <p:nvPr/>
        </p:nvGrpSpPr>
        <p:grpSpPr>
          <a:xfrm>
            <a:off x="1138363" y="2625148"/>
            <a:ext cx="10077288" cy="2410752"/>
            <a:chOff x="372805" y="924667"/>
            <a:chExt cx="9312714" cy="1999960"/>
          </a:xfrm>
        </p:grpSpPr>
        <p:sp>
          <p:nvSpPr>
            <p:cNvPr id="203" name="Google Shape;203;p6"/>
            <p:cNvSpPr/>
            <p:nvPr/>
          </p:nvSpPr>
          <p:spPr>
            <a:xfrm>
              <a:off x="938775" y="924667"/>
              <a:ext cx="926100" cy="9261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6"/>
            <p:cNvSpPr/>
            <p:nvPr/>
          </p:nvSpPr>
          <p:spPr>
            <a:xfrm>
              <a:off x="372805" y="2141412"/>
              <a:ext cx="2058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6"/>
            <p:cNvSpPr txBox="1"/>
            <p:nvPr/>
          </p:nvSpPr>
          <p:spPr>
            <a:xfrm>
              <a:off x="372805" y="2141412"/>
              <a:ext cx="205800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300"/>
                <a:buFont typeface="Arial"/>
                <a:buNone/>
              </a:pPr>
              <a:r>
                <a:rPr b="0" i="0" lang="en-US" sz="1800" u="none" cap="none" strike="noStrike">
                  <a:solidFill>
                    <a:srgbClr val="000000"/>
                  </a:solidFill>
                  <a:latin typeface="Arial"/>
                  <a:ea typeface="Arial"/>
                  <a:cs typeface="Arial"/>
                  <a:sym typeface="Arial"/>
                </a:rPr>
                <a:t>Data Source: </a:t>
              </a:r>
              <a:endParaRPr sz="1800">
                <a:solidFill>
                  <a:srgbClr val="000000"/>
                </a:solidFill>
              </a:endParaRPr>
            </a:p>
            <a:p>
              <a:pPr indent="0" lvl="0" marL="0" marR="0" rtl="0" algn="ctr">
                <a:lnSpc>
                  <a:spcPct val="90000"/>
                </a:lnSpc>
                <a:spcBef>
                  <a:spcPts val="0"/>
                </a:spcBef>
                <a:spcAft>
                  <a:spcPts val="0"/>
                </a:spcAft>
                <a:buClr>
                  <a:srgbClr val="000000"/>
                </a:buClr>
                <a:buSzPts val="1300"/>
                <a:buFont typeface="Arial"/>
                <a:buNone/>
              </a:pPr>
              <a:r>
                <a:rPr b="0" i="0" lang="en-US" sz="1800" u="none" cap="none" strike="noStrike">
                  <a:solidFill>
                    <a:srgbClr val="000000"/>
                  </a:solidFill>
                  <a:latin typeface="Arial"/>
                  <a:ea typeface="Arial"/>
                  <a:cs typeface="Arial"/>
                  <a:sym typeface="Arial"/>
                </a:rPr>
                <a:t>Kaggle You</a:t>
              </a:r>
              <a:r>
                <a:rPr lang="en-US" sz="1800">
                  <a:solidFill>
                    <a:srgbClr val="000000"/>
                  </a:solidFill>
                </a:rPr>
                <a:t>T</a:t>
              </a:r>
              <a:r>
                <a:rPr b="0" i="0" lang="en-US" sz="1800" u="none" cap="none" strike="noStrike">
                  <a:solidFill>
                    <a:srgbClr val="000000"/>
                  </a:solidFill>
                  <a:latin typeface="Arial"/>
                  <a:ea typeface="Arial"/>
                  <a:cs typeface="Arial"/>
                  <a:sym typeface="Arial"/>
                </a:rPr>
                <a:t>ube Trending Video Statistics </a:t>
              </a:r>
              <a:endParaRPr sz="1800"/>
            </a:p>
          </p:txBody>
        </p:sp>
        <p:sp>
          <p:nvSpPr>
            <p:cNvPr id="206" name="Google Shape;206;p6"/>
            <p:cNvSpPr/>
            <p:nvPr/>
          </p:nvSpPr>
          <p:spPr>
            <a:xfrm>
              <a:off x="3357014" y="924667"/>
              <a:ext cx="926100" cy="9261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6"/>
            <p:cNvSpPr/>
            <p:nvPr/>
          </p:nvSpPr>
          <p:spPr>
            <a:xfrm>
              <a:off x="2791043" y="2141412"/>
              <a:ext cx="2058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6"/>
            <p:cNvSpPr txBox="1"/>
            <p:nvPr/>
          </p:nvSpPr>
          <p:spPr>
            <a:xfrm>
              <a:off x="2495413" y="2141402"/>
              <a:ext cx="261870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300"/>
                <a:buFont typeface="Arial"/>
                <a:buNone/>
              </a:pPr>
              <a:r>
                <a:rPr b="0" i="0" lang="en-US" sz="1800" u="none" cap="none" strike="noStrike">
                  <a:solidFill>
                    <a:srgbClr val="000000"/>
                  </a:solidFill>
                  <a:latin typeface="Arial"/>
                  <a:ea typeface="Arial"/>
                  <a:cs typeface="Arial"/>
                  <a:sym typeface="Arial"/>
                </a:rPr>
                <a:t>Datasets: </a:t>
              </a:r>
              <a:endParaRPr b="0" i="0" sz="18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300"/>
                <a:buFont typeface="Arial"/>
                <a:buNone/>
              </a:pPr>
              <a:r>
                <a:rPr b="0" i="0" lang="en-US" sz="1800" u="none" cap="none" strike="noStrike">
                  <a:solidFill>
                    <a:srgbClr val="000000"/>
                  </a:solidFill>
                  <a:latin typeface="Arial"/>
                  <a:ea typeface="Arial"/>
                  <a:cs typeface="Arial"/>
                  <a:sym typeface="Arial"/>
                </a:rPr>
                <a:t>Canada (40881 records) </a:t>
              </a:r>
              <a:endParaRPr b="0" i="0" sz="18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300"/>
                <a:buFont typeface="Arial"/>
                <a:buNone/>
              </a:pPr>
              <a:r>
                <a:rPr b="0" i="0" lang="en-US" sz="1800" u="none" cap="none" strike="noStrike">
                  <a:solidFill>
                    <a:srgbClr val="000000"/>
                  </a:solidFill>
                  <a:latin typeface="Arial"/>
                  <a:ea typeface="Arial"/>
                  <a:cs typeface="Arial"/>
                  <a:sym typeface="Arial"/>
                </a:rPr>
                <a:t>UK (38916 records)</a:t>
              </a:r>
              <a:endParaRPr sz="1800">
                <a:solidFill>
                  <a:srgbClr val="000000"/>
                </a:solidFill>
              </a:endParaRPr>
            </a:p>
            <a:p>
              <a:pPr indent="0" lvl="0" marL="0" marR="0" rtl="0" algn="ctr">
                <a:lnSpc>
                  <a:spcPct val="90000"/>
                </a:lnSpc>
                <a:spcBef>
                  <a:spcPts val="0"/>
                </a:spcBef>
                <a:spcAft>
                  <a:spcPts val="0"/>
                </a:spcAft>
                <a:buClr>
                  <a:srgbClr val="000000"/>
                </a:buClr>
                <a:buSzPts val="1300"/>
                <a:buFont typeface="Arial"/>
                <a:buNone/>
              </a:pPr>
              <a:r>
                <a:rPr b="0" i="0" lang="en-US" sz="1800" u="none" cap="none" strike="noStrike">
                  <a:solidFill>
                    <a:srgbClr val="000000"/>
                  </a:solidFill>
                  <a:latin typeface="Arial"/>
                  <a:ea typeface="Arial"/>
                  <a:cs typeface="Arial"/>
                  <a:sym typeface="Arial"/>
                </a:rPr>
                <a:t>US (40949 records) </a:t>
              </a:r>
              <a:endParaRPr sz="1800"/>
            </a:p>
          </p:txBody>
        </p:sp>
        <p:sp>
          <p:nvSpPr>
            <p:cNvPr id="209" name="Google Shape;209;p6"/>
            <p:cNvSpPr/>
            <p:nvPr/>
          </p:nvSpPr>
          <p:spPr>
            <a:xfrm>
              <a:off x="5775252" y="924667"/>
              <a:ext cx="926100" cy="92610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6"/>
            <p:cNvSpPr/>
            <p:nvPr/>
          </p:nvSpPr>
          <p:spPr>
            <a:xfrm>
              <a:off x="5209281" y="2141412"/>
              <a:ext cx="2058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6"/>
            <p:cNvSpPr txBox="1"/>
            <p:nvPr/>
          </p:nvSpPr>
          <p:spPr>
            <a:xfrm>
              <a:off x="5209281" y="2204627"/>
              <a:ext cx="205800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300"/>
                <a:buFont typeface="Arial"/>
                <a:buNone/>
              </a:pPr>
              <a:r>
                <a:rPr b="0" i="0" lang="en-US" sz="1800" u="none" cap="none" strike="noStrike">
                  <a:solidFill>
                    <a:srgbClr val="000000"/>
                  </a:solidFill>
                  <a:latin typeface="Arial"/>
                  <a:ea typeface="Arial"/>
                  <a:cs typeface="Arial"/>
                  <a:sym typeface="Arial"/>
                </a:rPr>
                <a:t>Date Range: </a:t>
              </a:r>
              <a:endParaRPr b="0" i="0" sz="18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300"/>
                <a:buFont typeface="Arial"/>
                <a:buNone/>
              </a:pPr>
              <a:r>
                <a:rPr b="0" i="0" lang="en-US" sz="1800" u="none" cap="none" strike="noStrike">
                  <a:solidFill>
                    <a:srgbClr val="000000"/>
                  </a:solidFill>
                  <a:latin typeface="Arial"/>
                  <a:ea typeface="Arial"/>
                  <a:cs typeface="Arial"/>
                  <a:sym typeface="Arial"/>
                </a:rPr>
                <a:t>November 2017 </a:t>
              </a:r>
              <a:endParaRPr b="0" i="0" sz="18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300"/>
                <a:buFont typeface="Arial"/>
                <a:buNone/>
              </a:pPr>
              <a:r>
                <a:rPr b="0" i="0" lang="en-US" sz="1800" u="none" cap="none" strike="noStrike">
                  <a:solidFill>
                    <a:srgbClr val="000000"/>
                  </a:solidFill>
                  <a:latin typeface="Arial"/>
                  <a:ea typeface="Arial"/>
                  <a:cs typeface="Arial"/>
                  <a:sym typeface="Arial"/>
                </a:rPr>
                <a:t>- June 2018 </a:t>
              </a:r>
              <a:endParaRPr sz="1800"/>
            </a:p>
          </p:txBody>
        </p:sp>
        <p:sp>
          <p:nvSpPr>
            <p:cNvPr id="212" name="Google Shape;212;p6"/>
            <p:cNvSpPr/>
            <p:nvPr/>
          </p:nvSpPr>
          <p:spPr>
            <a:xfrm>
              <a:off x="8193490" y="924667"/>
              <a:ext cx="926100" cy="926100"/>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6"/>
            <p:cNvSpPr/>
            <p:nvPr/>
          </p:nvSpPr>
          <p:spPr>
            <a:xfrm>
              <a:off x="7627519" y="2141412"/>
              <a:ext cx="2058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6"/>
            <p:cNvSpPr txBox="1"/>
            <p:nvPr/>
          </p:nvSpPr>
          <p:spPr>
            <a:xfrm>
              <a:off x="7627519" y="2204627"/>
              <a:ext cx="205800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300"/>
                <a:buFont typeface="Arial"/>
                <a:buNone/>
              </a:pPr>
              <a:r>
                <a:rPr b="0" i="0" lang="en-US" sz="1800" u="none" cap="none" strike="noStrike">
                  <a:solidFill>
                    <a:srgbClr val="000000"/>
                  </a:solidFill>
                  <a:latin typeface="Arial"/>
                  <a:ea typeface="Arial"/>
                  <a:cs typeface="Arial"/>
                  <a:sym typeface="Arial"/>
                </a:rPr>
                <a:t>Number of Variables: </a:t>
              </a:r>
              <a:endParaRPr b="0" i="0" sz="18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300"/>
                <a:buFont typeface="Arial"/>
                <a:buNone/>
              </a:pPr>
              <a:r>
                <a:rPr b="0" i="0" lang="en-US" sz="1800" u="none" cap="none" strike="noStrike">
                  <a:solidFill>
                    <a:srgbClr val="000000"/>
                  </a:solidFill>
                  <a:latin typeface="Arial"/>
                  <a:ea typeface="Arial"/>
                  <a:cs typeface="Arial"/>
                  <a:sym typeface="Arial"/>
                </a:rPr>
                <a:t>1</a:t>
              </a:r>
              <a:r>
                <a:rPr lang="en-US" sz="1800"/>
                <a:t>7</a:t>
              </a:r>
              <a:r>
                <a:rPr b="0" i="0" lang="en-US" sz="1800" u="none" cap="none" strike="noStrike">
                  <a:solidFill>
                    <a:srgbClr val="000000"/>
                  </a:solidFill>
                  <a:latin typeface="Arial"/>
                  <a:ea typeface="Arial"/>
                  <a:cs typeface="Arial"/>
                  <a:sym typeface="Arial"/>
                </a:rPr>
                <a:t> </a:t>
              </a:r>
              <a:endParaRPr sz="1800"/>
            </a:p>
          </p:txBody>
        </p:sp>
      </p:grpSp>
      <p:pic>
        <p:nvPicPr>
          <p:cNvPr id="215" name="Google Shape;215;p6"/>
          <p:cNvPicPr preferRelativeResize="0"/>
          <p:nvPr/>
        </p:nvPicPr>
        <p:blipFill>
          <a:blip r:embed="rId7">
            <a:alphaModFix/>
          </a:blip>
          <a:stretch>
            <a:fillRect/>
          </a:stretch>
        </p:blipFill>
        <p:spPr>
          <a:xfrm>
            <a:off x="10996650" y="5614200"/>
            <a:ext cx="945625" cy="945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19" name="Shape 219"/>
        <p:cNvGrpSpPr/>
        <p:nvPr/>
      </p:nvGrpSpPr>
      <p:grpSpPr>
        <a:xfrm>
          <a:off x="0" y="0"/>
          <a:ext cx="0" cy="0"/>
          <a:chOff x="0" y="0"/>
          <a:chExt cx="0" cy="0"/>
        </a:xfrm>
      </p:grpSpPr>
      <p:sp>
        <p:nvSpPr>
          <p:cNvPr id="220" name="Google Shape;220;p7"/>
          <p:cNvSpPr/>
          <p:nvPr/>
        </p:nvSpPr>
        <p:spPr>
          <a:xfrm>
            <a:off x="1507"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1" name="Google Shape;221;p7"/>
          <p:cNvSpPr/>
          <p:nvPr/>
        </p:nvSpPr>
        <p:spPr>
          <a:xfrm>
            <a:off x="1507" y="0"/>
            <a:ext cx="12188952" cy="1905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
          <p:cNvSpPr txBox="1"/>
          <p:nvPr>
            <p:ph type="title"/>
          </p:nvPr>
        </p:nvSpPr>
        <p:spPr>
          <a:xfrm>
            <a:off x="1097280" y="439003"/>
            <a:ext cx="10058400" cy="145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Arial"/>
              <a:buNone/>
            </a:pPr>
            <a:r>
              <a:rPr lang="en-US" sz="4000">
                <a:solidFill>
                  <a:srgbClr val="FFFFFF"/>
                </a:solidFill>
                <a:latin typeface="Arial"/>
                <a:ea typeface="Arial"/>
                <a:cs typeface="Arial"/>
                <a:sym typeface="Arial"/>
              </a:rPr>
              <a:t>A Closer Look in Data</a:t>
            </a:r>
            <a:endParaRPr sz="4000">
              <a:solidFill>
                <a:srgbClr val="FFFFFF"/>
              </a:solidFill>
              <a:latin typeface="Arial"/>
              <a:ea typeface="Arial"/>
              <a:cs typeface="Arial"/>
              <a:sym typeface="Arial"/>
            </a:endParaRPr>
          </a:p>
        </p:txBody>
      </p:sp>
      <p:sp>
        <p:nvSpPr>
          <p:cNvPr id="223" name="Google Shape;223;p7"/>
          <p:cNvSpPr txBox="1"/>
          <p:nvPr>
            <p:ph idx="1" type="body"/>
          </p:nvPr>
        </p:nvSpPr>
        <p:spPr>
          <a:xfrm>
            <a:off x="1096963" y="2675694"/>
            <a:ext cx="10058400" cy="3193200"/>
          </a:xfrm>
          <a:prstGeom prst="rect">
            <a:avLst/>
          </a:prstGeom>
          <a:noFill/>
          <a:ln>
            <a:noFill/>
          </a:ln>
        </p:spPr>
        <p:txBody>
          <a:bodyPr anchorCtr="0" anchor="t" bIns="45700" lIns="0" spcFirstLastPara="1" rIns="0" wrap="square" tIns="45700">
            <a:normAutofit/>
          </a:bodyPr>
          <a:lstStyle/>
          <a:p>
            <a:pPr indent="-114300" lvl="0" marL="91440" rtl="0" algn="l">
              <a:lnSpc>
                <a:spcPct val="120000"/>
              </a:lnSpc>
              <a:spcBef>
                <a:spcPts val="0"/>
              </a:spcBef>
              <a:spcAft>
                <a:spcPts val="0"/>
              </a:spcAft>
              <a:buSzPts val="1800"/>
              <a:buChar char=" "/>
            </a:pPr>
            <a:r>
              <a:rPr lang="en-US"/>
              <a:t>9 Features of Type Object: </a:t>
            </a:r>
            <a:endParaRPr/>
          </a:p>
          <a:p>
            <a:pPr indent="-195580" lvl="1" marL="384048" rtl="0" algn="l">
              <a:lnSpc>
                <a:spcPct val="100000"/>
              </a:lnSpc>
              <a:spcBef>
                <a:spcPts val="400"/>
              </a:spcBef>
              <a:spcAft>
                <a:spcPts val="0"/>
              </a:spcAft>
              <a:buClr>
                <a:srgbClr val="3F3F3F"/>
              </a:buClr>
              <a:buSzPts val="1800"/>
              <a:buChar char="◦"/>
            </a:pPr>
            <a:r>
              <a:rPr lang="en-US" sz="1800"/>
              <a:t>String: Video ID, title, channel title, tags, thumbnail link, description, category </a:t>
            </a:r>
            <a:endParaRPr sz="1800"/>
          </a:p>
          <a:p>
            <a:pPr indent="-195580" lvl="1" marL="384048" rtl="0" algn="l">
              <a:lnSpc>
                <a:spcPct val="100000"/>
              </a:lnSpc>
              <a:spcBef>
                <a:spcPts val="600"/>
              </a:spcBef>
              <a:spcAft>
                <a:spcPts val="0"/>
              </a:spcAft>
              <a:buClr>
                <a:srgbClr val="3F3F3F"/>
              </a:buClr>
              <a:buSzPts val="1800"/>
              <a:buChar char="◦"/>
            </a:pPr>
            <a:r>
              <a:rPr lang="en-US" sz="1800"/>
              <a:t>Datetime: trending date, publish time </a:t>
            </a:r>
            <a:endParaRPr sz="1800"/>
          </a:p>
          <a:p>
            <a:pPr indent="-114300" lvl="0" marL="91440" rtl="0" algn="l">
              <a:lnSpc>
                <a:spcPct val="120000"/>
              </a:lnSpc>
              <a:spcBef>
                <a:spcPts val="1600"/>
              </a:spcBef>
              <a:spcAft>
                <a:spcPts val="0"/>
              </a:spcAft>
              <a:buSzPts val="1800"/>
              <a:buChar char=" "/>
            </a:pPr>
            <a:r>
              <a:rPr lang="en-US"/>
              <a:t>5</a:t>
            </a:r>
            <a:r>
              <a:rPr lang="en-US"/>
              <a:t> Features of Type Integer:  </a:t>
            </a:r>
            <a:endParaRPr/>
          </a:p>
          <a:p>
            <a:pPr indent="-195580" lvl="1" marL="384048" rtl="0" algn="l">
              <a:lnSpc>
                <a:spcPct val="100000"/>
              </a:lnSpc>
              <a:spcBef>
                <a:spcPts val="400"/>
              </a:spcBef>
              <a:spcAft>
                <a:spcPts val="0"/>
              </a:spcAft>
              <a:buClr>
                <a:srgbClr val="3F3F3F"/>
              </a:buClr>
              <a:buSzPts val="1800"/>
              <a:buChar char="◦"/>
            </a:pPr>
            <a:r>
              <a:rPr lang="en-US" sz="1800"/>
              <a:t>Views, likes, dislikes, comment_count, category ID</a:t>
            </a:r>
            <a:endParaRPr sz="1800"/>
          </a:p>
          <a:p>
            <a:pPr indent="-114300" lvl="0" marL="91440" rtl="0" algn="l">
              <a:lnSpc>
                <a:spcPct val="120000"/>
              </a:lnSpc>
              <a:spcBef>
                <a:spcPts val="1600"/>
              </a:spcBef>
              <a:spcAft>
                <a:spcPts val="0"/>
              </a:spcAft>
              <a:buSzPts val="1800"/>
              <a:buChar char=" "/>
            </a:pPr>
            <a:r>
              <a:rPr lang="en-US"/>
              <a:t>3 Features of Type Boolean: </a:t>
            </a:r>
            <a:endParaRPr/>
          </a:p>
          <a:p>
            <a:pPr indent="-195580" lvl="1" marL="384048" rtl="0" algn="l">
              <a:lnSpc>
                <a:spcPct val="100000"/>
              </a:lnSpc>
              <a:spcBef>
                <a:spcPts val="400"/>
              </a:spcBef>
              <a:spcAft>
                <a:spcPts val="0"/>
              </a:spcAft>
              <a:buClr>
                <a:srgbClr val="3F3F3F"/>
              </a:buClr>
              <a:buSzPts val="1800"/>
              <a:buChar char="◦"/>
            </a:pPr>
            <a:r>
              <a:rPr lang="en-US" sz="1800"/>
              <a:t>Comments_disabled, ratings_disabled, video_error_or_removed</a:t>
            </a:r>
            <a:endParaRPr sz="1800"/>
          </a:p>
          <a:p>
            <a:pPr indent="0" lvl="0" marL="91440" rtl="0" algn="l">
              <a:lnSpc>
                <a:spcPct val="120000"/>
              </a:lnSpc>
              <a:spcBef>
                <a:spcPts val="1600"/>
              </a:spcBef>
              <a:spcAft>
                <a:spcPts val="0"/>
              </a:spcAft>
              <a:buSzPts val="1800"/>
              <a:buNone/>
            </a:pPr>
            <a:r>
              <a:t/>
            </a:r>
            <a:endParaRPr/>
          </a:p>
        </p:txBody>
      </p:sp>
      <p:sp>
        <p:nvSpPr>
          <p:cNvPr id="224" name="Google Shape;224;p7"/>
          <p:cNvSpPr/>
          <p:nvPr/>
        </p:nvSpPr>
        <p:spPr>
          <a:xfrm>
            <a:off x="0" y="6400800"/>
            <a:ext cx="121920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p7"/>
          <p:cNvPicPr preferRelativeResize="0"/>
          <p:nvPr/>
        </p:nvPicPr>
        <p:blipFill>
          <a:blip r:embed="rId3">
            <a:alphaModFix/>
          </a:blip>
          <a:stretch>
            <a:fillRect/>
          </a:stretch>
        </p:blipFill>
        <p:spPr>
          <a:xfrm>
            <a:off x="10996650" y="5614200"/>
            <a:ext cx="945625" cy="945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29" name="Shape 229"/>
        <p:cNvGrpSpPr/>
        <p:nvPr/>
      </p:nvGrpSpPr>
      <p:grpSpPr>
        <a:xfrm>
          <a:off x="0" y="0"/>
          <a:ext cx="0" cy="0"/>
          <a:chOff x="0" y="0"/>
          <a:chExt cx="0" cy="0"/>
        </a:xfrm>
      </p:grpSpPr>
      <p:sp>
        <p:nvSpPr>
          <p:cNvPr id="230" name="Google Shape;230;p9"/>
          <p:cNvSpPr/>
          <p:nvPr/>
        </p:nvSpPr>
        <p:spPr>
          <a:xfrm>
            <a:off x="3175" y="6400800"/>
            <a:ext cx="12188825"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1" name="Google Shape;231;p9"/>
          <p:cNvCxnSpPr/>
          <p:nvPr/>
        </p:nvCxnSpPr>
        <p:spPr>
          <a:xfrm>
            <a:off x="1207658" y="4474741"/>
            <a:ext cx="9875520" cy="0"/>
          </a:xfrm>
          <a:prstGeom prst="straightConnector1">
            <a:avLst/>
          </a:prstGeom>
          <a:noFill/>
          <a:ln cap="flat" cmpd="sng" w="12700">
            <a:solidFill>
              <a:srgbClr val="3F3F3F"/>
            </a:solidFill>
            <a:prstDash val="solid"/>
            <a:round/>
            <a:headEnd len="sm" w="sm" type="none"/>
            <a:tailEnd len="sm" w="sm" type="none"/>
          </a:ln>
        </p:spPr>
      </p:cxnSp>
      <p:sp>
        <p:nvSpPr>
          <p:cNvPr id="232" name="Google Shape;232;p9"/>
          <p:cNvSpPr/>
          <p:nvPr/>
        </p:nvSpPr>
        <p:spPr>
          <a:xfrm>
            <a:off x="0" y="0"/>
            <a:ext cx="12192000" cy="63343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3" name="Google Shape;233;p9"/>
          <p:cNvSpPr txBox="1"/>
          <p:nvPr>
            <p:ph type="title"/>
          </p:nvPr>
        </p:nvSpPr>
        <p:spPr>
          <a:xfrm>
            <a:off x="7042813" y="639098"/>
            <a:ext cx="4813200" cy="3571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262626"/>
              </a:buClr>
              <a:buSzPts val="4400"/>
              <a:buFont typeface="Arial Narrow"/>
              <a:buNone/>
            </a:pPr>
            <a:r>
              <a:rPr b="1" i="1" lang="en-US" sz="4400">
                <a:solidFill>
                  <a:srgbClr val="262626"/>
                </a:solidFill>
                <a:latin typeface="Arial Narrow"/>
                <a:ea typeface="Arial Narrow"/>
                <a:cs typeface="Arial Narrow"/>
                <a:sym typeface="Arial Narrow"/>
              </a:rPr>
              <a:t>Exploratory </a:t>
            </a:r>
            <a:endParaRPr b="1" i="1" sz="4400">
              <a:solidFill>
                <a:srgbClr val="262626"/>
              </a:solidFill>
              <a:latin typeface="Arial Narrow"/>
              <a:ea typeface="Arial Narrow"/>
              <a:cs typeface="Arial Narrow"/>
              <a:sym typeface="Arial Narrow"/>
            </a:endParaRPr>
          </a:p>
          <a:p>
            <a:pPr indent="0" lvl="0" marL="0" rtl="0" algn="l">
              <a:lnSpc>
                <a:spcPct val="90000"/>
              </a:lnSpc>
              <a:spcBef>
                <a:spcPts val="0"/>
              </a:spcBef>
              <a:spcAft>
                <a:spcPts val="0"/>
              </a:spcAft>
              <a:buClr>
                <a:srgbClr val="262626"/>
              </a:buClr>
              <a:buSzPts val="4400"/>
              <a:buFont typeface="Arial Narrow"/>
              <a:buNone/>
            </a:pPr>
            <a:r>
              <a:rPr b="1" i="1" lang="en-US" sz="4400">
                <a:solidFill>
                  <a:srgbClr val="262626"/>
                </a:solidFill>
                <a:latin typeface="Arial Narrow"/>
                <a:ea typeface="Arial Narrow"/>
                <a:cs typeface="Arial Narrow"/>
                <a:sym typeface="Arial Narrow"/>
              </a:rPr>
              <a:t>Data Analysis</a:t>
            </a:r>
            <a:endParaRPr b="1" i="1" sz="4400">
              <a:solidFill>
                <a:srgbClr val="262626"/>
              </a:solidFill>
              <a:latin typeface="Arial Narrow"/>
              <a:ea typeface="Arial Narrow"/>
              <a:cs typeface="Arial Narrow"/>
              <a:sym typeface="Arial Narrow"/>
            </a:endParaRPr>
          </a:p>
        </p:txBody>
      </p:sp>
      <p:pic>
        <p:nvPicPr>
          <p:cNvPr descr="A close up of a logo&#10;&#10;Description automatically generated" id="234" name="Google Shape;234;p9"/>
          <p:cNvPicPr preferRelativeResize="0"/>
          <p:nvPr>
            <p:ph idx="1" type="body"/>
          </p:nvPr>
        </p:nvPicPr>
        <p:blipFill rotWithShape="1">
          <a:blip r:embed="rId3">
            <a:alphaModFix/>
          </a:blip>
          <a:srcRect b="1" l="22249" r="23715" t="0"/>
          <a:stretch/>
        </p:blipFill>
        <p:spPr>
          <a:xfrm>
            <a:off x="633999" y="640081"/>
            <a:ext cx="5462100" cy="5054100"/>
          </a:xfrm>
          <a:prstGeom prst="rect">
            <a:avLst/>
          </a:prstGeom>
          <a:noFill/>
          <a:ln>
            <a:noFill/>
          </a:ln>
        </p:spPr>
      </p:pic>
      <p:cxnSp>
        <p:nvCxnSpPr>
          <p:cNvPr id="235" name="Google Shape;235;p9"/>
          <p:cNvCxnSpPr/>
          <p:nvPr/>
        </p:nvCxnSpPr>
        <p:spPr>
          <a:xfrm>
            <a:off x="6858549" y="4371149"/>
            <a:ext cx="4572000" cy="0"/>
          </a:xfrm>
          <a:prstGeom prst="straightConnector1">
            <a:avLst/>
          </a:prstGeom>
          <a:noFill/>
          <a:ln cap="flat" cmpd="sng" w="12700">
            <a:solidFill>
              <a:srgbClr val="3F3F3F"/>
            </a:solidFill>
            <a:prstDash val="solid"/>
            <a:round/>
            <a:headEnd len="sm" w="sm" type="none"/>
            <a:tailEnd len="sm" w="sm" type="none"/>
          </a:ln>
        </p:spPr>
      </p:cxnSp>
      <p:sp>
        <p:nvSpPr>
          <p:cNvPr id="236" name="Google Shape;236;p9"/>
          <p:cNvSpPr/>
          <p:nvPr/>
        </p:nvSpPr>
        <p:spPr>
          <a:xfrm>
            <a:off x="1" y="6400800"/>
            <a:ext cx="121920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8"/>
          <p:cNvSpPr txBox="1"/>
          <p:nvPr>
            <p:ph type="title"/>
          </p:nvPr>
        </p:nvSpPr>
        <p:spPr>
          <a:xfrm>
            <a:off x="1097275" y="439001"/>
            <a:ext cx="10058400" cy="8901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5500"/>
              <a:buFont typeface="Arial"/>
              <a:buNone/>
            </a:pPr>
            <a:r>
              <a:rPr lang="en-US"/>
              <a:t>Most Viewed Videos in Canada </a:t>
            </a:r>
            <a:endParaRPr sz="4000"/>
          </a:p>
        </p:txBody>
      </p:sp>
      <p:sp>
        <p:nvSpPr>
          <p:cNvPr id="242" name="Google Shape;242;p8"/>
          <p:cNvSpPr txBox="1"/>
          <p:nvPr>
            <p:ph idx="1" type="body"/>
          </p:nvPr>
        </p:nvSpPr>
        <p:spPr>
          <a:xfrm>
            <a:off x="1097280" y="2108201"/>
            <a:ext cx="10058400" cy="3760800"/>
          </a:xfrm>
          <a:prstGeom prst="rect">
            <a:avLst/>
          </a:prstGeom>
          <a:noFill/>
          <a:ln>
            <a:noFill/>
          </a:ln>
        </p:spPr>
        <p:txBody>
          <a:bodyPr anchorCtr="0" anchor="t" bIns="45700" lIns="0" spcFirstLastPara="1" rIns="0" wrap="square" tIns="45700">
            <a:noAutofit/>
          </a:bodyPr>
          <a:lstStyle/>
          <a:p>
            <a:pPr indent="0" lvl="0" marL="91440" rtl="0" algn="l">
              <a:lnSpc>
                <a:spcPct val="120000"/>
              </a:lnSpc>
              <a:spcBef>
                <a:spcPts val="0"/>
              </a:spcBef>
              <a:spcAft>
                <a:spcPts val="0"/>
              </a:spcAft>
              <a:buSzPts val="1800"/>
              <a:buNone/>
            </a:pPr>
            <a:r>
              <a:t/>
            </a:r>
            <a:endParaRPr/>
          </a:p>
        </p:txBody>
      </p:sp>
      <p:pic>
        <p:nvPicPr>
          <p:cNvPr id="243" name="Google Shape;243;p8"/>
          <p:cNvPicPr preferRelativeResize="0"/>
          <p:nvPr/>
        </p:nvPicPr>
        <p:blipFill>
          <a:blip r:embed="rId3">
            <a:alphaModFix/>
          </a:blip>
          <a:stretch>
            <a:fillRect/>
          </a:stretch>
        </p:blipFill>
        <p:spPr>
          <a:xfrm>
            <a:off x="1007625" y="2108200"/>
            <a:ext cx="10240126" cy="38865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etrospectVTI">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trospectVTI">
  <a:themeElements>
    <a:clrScheme name="Grayscale">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2020-03-10T02:03:59Z</dcterms:created>
  <dc:creator>Sylvie Pan</dc:creator>
</cp:coreProperties>
</file>